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9" r:id="rId2"/>
  </p:sldIdLst>
  <p:sldSz cx="18000663" cy="25199975"/>
  <p:notesSz cx="6858000" cy="9144000"/>
  <p:defaultTextStyle>
    <a:defPPr>
      <a:defRPr lang="en-US"/>
    </a:defPPr>
    <a:lvl1pPr marL="0" algn="l" defTabSz="270251" rtl="0" eaLnBrk="1" latinLnBrk="0" hangingPunct="1">
      <a:defRPr sz="1064" kern="1200">
        <a:solidFill>
          <a:schemeClr val="tx1"/>
        </a:solidFill>
        <a:latin typeface="+mn-lt"/>
        <a:ea typeface="+mn-ea"/>
        <a:cs typeface="+mn-cs"/>
      </a:defRPr>
    </a:lvl1pPr>
    <a:lvl2pPr marL="270251" algn="l" defTabSz="270251" rtl="0" eaLnBrk="1" latinLnBrk="0" hangingPunct="1">
      <a:defRPr sz="1064" kern="1200">
        <a:solidFill>
          <a:schemeClr val="tx1"/>
        </a:solidFill>
        <a:latin typeface="+mn-lt"/>
        <a:ea typeface="+mn-ea"/>
        <a:cs typeface="+mn-cs"/>
      </a:defRPr>
    </a:lvl2pPr>
    <a:lvl3pPr marL="540502" algn="l" defTabSz="270251" rtl="0" eaLnBrk="1" latinLnBrk="0" hangingPunct="1">
      <a:defRPr sz="1064" kern="1200">
        <a:solidFill>
          <a:schemeClr val="tx1"/>
        </a:solidFill>
        <a:latin typeface="+mn-lt"/>
        <a:ea typeface="+mn-ea"/>
        <a:cs typeface="+mn-cs"/>
      </a:defRPr>
    </a:lvl3pPr>
    <a:lvl4pPr marL="810753" algn="l" defTabSz="270251" rtl="0" eaLnBrk="1" latinLnBrk="0" hangingPunct="1">
      <a:defRPr sz="1064" kern="1200">
        <a:solidFill>
          <a:schemeClr val="tx1"/>
        </a:solidFill>
        <a:latin typeface="+mn-lt"/>
        <a:ea typeface="+mn-ea"/>
        <a:cs typeface="+mn-cs"/>
      </a:defRPr>
    </a:lvl4pPr>
    <a:lvl5pPr marL="1081004" algn="l" defTabSz="270251" rtl="0" eaLnBrk="1" latinLnBrk="0" hangingPunct="1">
      <a:defRPr sz="1064" kern="1200">
        <a:solidFill>
          <a:schemeClr val="tx1"/>
        </a:solidFill>
        <a:latin typeface="+mn-lt"/>
        <a:ea typeface="+mn-ea"/>
        <a:cs typeface="+mn-cs"/>
      </a:defRPr>
    </a:lvl5pPr>
    <a:lvl6pPr marL="1351255" algn="l" defTabSz="270251" rtl="0" eaLnBrk="1" latinLnBrk="0" hangingPunct="1">
      <a:defRPr sz="1064" kern="1200">
        <a:solidFill>
          <a:schemeClr val="tx1"/>
        </a:solidFill>
        <a:latin typeface="+mn-lt"/>
        <a:ea typeface="+mn-ea"/>
        <a:cs typeface="+mn-cs"/>
      </a:defRPr>
    </a:lvl6pPr>
    <a:lvl7pPr marL="1621506" algn="l" defTabSz="270251" rtl="0" eaLnBrk="1" latinLnBrk="0" hangingPunct="1">
      <a:defRPr sz="1064" kern="1200">
        <a:solidFill>
          <a:schemeClr val="tx1"/>
        </a:solidFill>
        <a:latin typeface="+mn-lt"/>
        <a:ea typeface="+mn-ea"/>
        <a:cs typeface="+mn-cs"/>
      </a:defRPr>
    </a:lvl7pPr>
    <a:lvl8pPr marL="1891756" algn="l" defTabSz="270251" rtl="0" eaLnBrk="1" latinLnBrk="0" hangingPunct="1">
      <a:defRPr sz="1064" kern="1200">
        <a:solidFill>
          <a:schemeClr val="tx1"/>
        </a:solidFill>
        <a:latin typeface="+mn-lt"/>
        <a:ea typeface="+mn-ea"/>
        <a:cs typeface="+mn-cs"/>
      </a:defRPr>
    </a:lvl8pPr>
    <a:lvl9pPr marL="2162007" algn="l" defTabSz="270251" rtl="0" eaLnBrk="1" latinLnBrk="0" hangingPunct="1">
      <a:defRPr sz="106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3629" autoAdjust="0"/>
  </p:normalViewPr>
  <p:slideViewPr>
    <p:cSldViewPr snapToGrid="0">
      <p:cViewPr>
        <p:scale>
          <a:sx n="50" d="100"/>
          <a:sy n="50" d="100"/>
        </p:scale>
        <p:origin x="706" y="-55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95F1CA-246D-489C-BCB4-8C82C124114B}" type="datetimeFigureOut">
              <a:rPr lang="tr-TR" smtClean="0"/>
              <a:t>27.04.2025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2327275" y="1143000"/>
            <a:ext cx="22034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C1C411-CBEB-498E-A455-C7128C004AC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01181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40502" rtl="0" eaLnBrk="1" latinLnBrk="0" hangingPunct="1">
      <a:defRPr sz="709" kern="1200">
        <a:solidFill>
          <a:schemeClr val="tx1"/>
        </a:solidFill>
        <a:latin typeface="+mn-lt"/>
        <a:ea typeface="+mn-ea"/>
        <a:cs typeface="+mn-cs"/>
      </a:defRPr>
    </a:lvl1pPr>
    <a:lvl2pPr marL="270251" algn="l" defTabSz="540502" rtl="0" eaLnBrk="1" latinLnBrk="0" hangingPunct="1">
      <a:defRPr sz="709" kern="1200">
        <a:solidFill>
          <a:schemeClr val="tx1"/>
        </a:solidFill>
        <a:latin typeface="+mn-lt"/>
        <a:ea typeface="+mn-ea"/>
        <a:cs typeface="+mn-cs"/>
      </a:defRPr>
    </a:lvl2pPr>
    <a:lvl3pPr marL="540502" algn="l" defTabSz="540502" rtl="0" eaLnBrk="1" latinLnBrk="0" hangingPunct="1">
      <a:defRPr sz="709" kern="1200">
        <a:solidFill>
          <a:schemeClr val="tx1"/>
        </a:solidFill>
        <a:latin typeface="+mn-lt"/>
        <a:ea typeface="+mn-ea"/>
        <a:cs typeface="+mn-cs"/>
      </a:defRPr>
    </a:lvl3pPr>
    <a:lvl4pPr marL="810753" algn="l" defTabSz="540502" rtl="0" eaLnBrk="1" latinLnBrk="0" hangingPunct="1">
      <a:defRPr sz="709" kern="1200">
        <a:solidFill>
          <a:schemeClr val="tx1"/>
        </a:solidFill>
        <a:latin typeface="+mn-lt"/>
        <a:ea typeface="+mn-ea"/>
        <a:cs typeface="+mn-cs"/>
      </a:defRPr>
    </a:lvl4pPr>
    <a:lvl5pPr marL="1081004" algn="l" defTabSz="540502" rtl="0" eaLnBrk="1" latinLnBrk="0" hangingPunct="1">
      <a:defRPr sz="709" kern="1200">
        <a:solidFill>
          <a:schemeClr val="tx1"/>
        </a:solidFill>
        <a:latin typeface="+mn-lt"/>
        <a:ea typeface="+mn-ea"/>
        <a:cs typeface="+mn-cs"/>
      </a:defRPr>
    </a:lvl5pPr>
    <a:lvl6pPr marL="1351255" algn="l" defTabSz="540502" rtl="0" eaLnBrk="1" latinLnBrk="0" hangingPunct="1">
      <a:defRPr sz="709" kern="1200">
        <a:solidFill>
          <a:schemeClr val="tx1"/>
        </a:solidFill>
        <a:latin typeface="+mn-lt"/>
        <a:ea typeface="+mn-ea"/>
        <a:cs typeface="+mn-cs"/>
      </a:defRPr>
    </a:lvl6pPr>
    <a:lvl7pPr marL="1621506" algn="l" defTabSz="540502" rtl="0" eaLnBrk="1" latinLnBrk="0" hangingPunct="1">
      <a:defRPr sz="709" kern="1200">
        <a:solidFill>
          <a:schemeClr val="tx1"/>
        </a:solidFill>
        <a:latin typeface="+mn-lt"/>
        <a:ea typeface="+mn-ea"/>
        <a:cs typeface="+mn-cs"/>
      </a:defRPr>
    </a:lvl7pPr>
    <a:lvl8pPr marL="1891756" algn="l" defTabSz="540502" rtl="0" eaLnBrk="1" latinLnBrk="0" hangingPunct="1">
      <a:defRPr sz="709" kern="1200">
        <a:solidFill>
          <a:schemeClr val="tx1"/>
        </a:solidFill>
        <a:latin typeface="+mn-lt"/>
        <a:ea typeface="+mn-ea"/>
        <a:cs typeface="+mn-cs"/>
      </a:defRPr>
    </a:lvl8pPr>
    <a:lvl9pPr marL="2162007" algn="l" defTabSz="540502" rtl="0" eaLnBrk="1" latinLnBrk="0" hangingPunct="1">
      <a:defRPr sz="70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>
          <a:xfrm>
            <a:off x="2327275" y="1143000"/>
            <a:ext cx="2203450" cy="30861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C1C411-CBEB-498E-A455-C7128C004AC3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41253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50050" y="4124165"/>
            <a:ext cx="15300564" cy="8773325"/>
          </a:xfrm>
        </p:spPr>
        <p:txBody>
          <a:bodyPr anchor="b"/>
          <a:lstStyle>
            <a:lvl1pPr algn="ctr">
              <a:defRPr sz="11695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50083" y="13235822"/>
            <a:ext cx="13500497" cy="6084159"/>
          </a:xfrm>
        </p:spPr>
        <p:txBody>
          <a:bodyPr/>
          <a:lstStyle>
            <a:lvl1pPr marL="0" indent="0" algn="ctr">
              <a:buNone/>
              <a:defRPr sz="4678"/>
            </a:lvl1pPr>
            <a:lvl2pPr marL="891141" indent="0" algn="ctr">
              <a:buNone/>
              <a:defRPr sz="3898"/>
            </a:lvl2pPr>
            <a:lvl3pPr marL="1782282" indent="0" algn="ctr">
              <a:buNone/>
              <a:defRPr sz="3509"/>
            </a:lvl3pPr>
            <a:lvl4pPr marL="2673422" indent="0" algn="ctr">
              <a:buNone/>
              <a:defRPr sz="3118"/>
            </a:lvl4pPr>
            <a:lvl5pPr marL="3564563" indent="0" algn="ctr">
              <a:buNone/>
              <a:defRPr sz="3118"/>
            </a:lvl5pPr>
            <a:lvl6pPr marL="4455704" indent="0" algn="ctr">
              <a:buNone/>
              <a:defRPr sz="3118"/>
            </a:lvl6pPr>
            <a:lvl7pPr marL="5346845" indent="0" algn="ctr">
              <a:buNone/>
              <a:defRPr sz="3118"/>
            </a:lvl7pPr>
            <a:lvl8pPr marL="6237985" indent="0" algn="ctr">
              <a:buNone/>
              <a:defRPr sz="3118"/>
            </a:lvl8pPr>
            <a:lvl9pPr marL="7129126" indent="0" algn="ctr">
              <a:buNone/>
              <a:defRPr sz="3118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A3069-8E72-4385-887B-552B3E30D15C}" type="datetimeFigureOut">
              <a:rPr lang="it-IT" smtClean="0"/>
              <a:t>27/04/2025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B5F8F-4F5C-410B-870F-E0A07A426B9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4534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A3069-8E72-4385-887B-552B3E30D15C}" type="datetimeFigureOut">
              <a:rPr lang="it-IT" smtClean="0"/>
              <a:t>27/04/2025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B5F8F-4F5C-410B-870F-E0A07A426B9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2987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8171" y="6282502"/>
            <a:ext cx="15525572" cy="10482488"/>
          </a:xfrm>
        </p:spPr>
        <p:txBody>
          <a:bodyPr anchor="b"/>
          <a:lstStyle>
            <a:lvl1pPr>
              <a:defRPr sz="11695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8171" y="16864157"/>
            <a:ext cx="15525572" cy="5512493"/>
          </a:xfrm>
        </p:spPr>
        <p:txBody>
          <a:bodyPr/>
          <a:lstStyle>
            <a:lvl1pPr marL="0" indent="0">
              <a:buNone/>
              <a:defRPr sz="4678">
                <a:solidFill>
                  <a:schemeClr val="tx1"/>
                </a:solidFill>
              </a:defRPr>
            </a:lvl1pPr>
            <a:lvl2pPr marL="891141" indent="0">
              <a:buNone/>
              <a:defRPr sz="3898">
                <a:solidFill>
                  <a:schemeClr val="tx1">
                    <a:tint val="75000"/>
                  </a:schemeClr>
                </a:solidFill>
              </a:defRPr>
            </a:lvl2pPr>
            <a:lvl3pPr marL="1782282" indent="0">
              <a:buNone/>
              <a:defRPr sz="3509">
                <a:solidFill>
                  <a:schemeClr val="tx1">
                    <a:tint val="75000"/>
                  </a:schemeClr>
                </a:solidFill>
              </a:defRPr>
            </a:lvl3pPr>
            <a:lvl4pPr marL="2673422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4pPr>
            <a:lvl5pPr marL="3564563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5pPr>
            <a:lvl6pPr marL="4455704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6pPr>
            <a:lvl7pPr marL="5346845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7pPr>
            <a:lvl8pPr marL="6237985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8pPr>
            <a:lvl9pPr marL="7129126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A3069-8E72-4385-887B-552B3E30D15C}" type="datetimeFigureOut">
              <a:rPr lang="it-IT" smtClean="0"/>
              <a:t>27/04/2025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B5F8F-4F5C-410B-870F-E0A07A426B9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13667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7546" y="6708327"/>
            <a:ext cx="7650282" cy="15989152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12835" y="6708327"/>
            <a:ext cx="7650282" cy="15989152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A3069-8E72-4385-887B-552B3E30D15C}" type="datetimeFigureOut">
              <a:rPr lang="it-IT" smtClean="0"/>
              <a:t>27/04/2025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B5F8F-4F5C-410B-870F-E0A07A426B9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1790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1341670"/>
            <a:ext cx="15525572" cy="4870831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9892" y="6177496"/>
            <a:ext cx="7615123" cy="3027495"/>
          </a:xfrm>
        </p:spPr>
        <p:txBody>
          <a:bodyPr anchor="b"/>
          <a:lstStyle>
            <a:lvl1pPr marL="0" indent="0">
              <a:buNone/>
              <a:defRPr sz="4678" b="1"/>
            </a:lvl1pPr>
            <a:lvl2pPr marL="891141" indent="0">
              <a:buNone/>
              <a:defRPr sz="3898" b="1"/>
            </a:lvl2pPr>
            <a:lvl3pPr marL="1782282" indent="0">
              <a:buNone/>
              <a:defRPr sz="3509" b="1"/>
            </a:lvl3pPr>
            <a:lvl4pPr marL="2673422" indent="0">
              <a:buNone/>
              <a:defRPr sz="3118" b="1"/>
            </a:lvl4pPr>
            <a:lvl5pPr marL="3564563" indent="0">
              <a:buNone/>
              <a:defRPr sz="3118" b="1"/>
            </a:lvl5pPr>
            <a:lvl6pPr marL="4455704" indent="0">
              <a:buNone/>
              <a:defRPr sz="3118" b="1"/>
            </a:lvl6pPr>
            <a:lvl7pPr marL="5346845" indent="0">
              <a:buNone/>
              <a:defRPr sz="3118" b="1"/>
            </a:lvl7pPr>
            <a:lvl8pPr marL="6237985" indent="0">
              <a:buNone/>
              <a:defRPr sz="3118" b="1"/>
            </a:lvl8pPr>
            <a:lvl9pPr marL="7129126" indent="0">
              <a:buNone/>
              <a:defRPr sz="3118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9892" y="9204991"/>
            <a:ext cx="7615123" cy="13539155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112837" y="6177496"/>
            <a:ext cx="7652626" cy="3027495"/>
          </a:xfrm>
        </p:spPr>
        <p:txBody>
          <a:bodyPr anchor="b"/>
          <a:lstStyle>
            <a:lvl1pPr marL="0" indent="0">
              <a:buNone/>
              <a:defRPr sz="4678" b="1"/>
            </a:lvl1pPr>
            <a:lvl2pPr marL="891141" indent="0">
              <a:buNone/>
              <a:defRPr sz="3898" b="1"/>
            </a:lvl2pPr>
            <a:lvl3pPr marL="1782282" indent="0">
              <a:buNone/>
              <a:defRPr sz="3509" b="1"/>
            </a:lvl3pPr>
            <a:lvl4pPr marL="2673422" indent="0">
              <a:buNone/>
              <a:defRPr sz="3118" b="1"/>
            </a:lvl4pPr>
            <a:lvl5pPr marL="3564563" indent="0">
              <a:buNone/>
              <a:defRPr sz="3118" b="1"/>
            </a:lvl5pPr>
            <a:lvl6pPr marL="4455704" indent="0">
              <a:buNone/>
              <a:defRPr sz="3118" b="1"/>
            </a:lvl6pPr>
            <a:lvl7pPr marL="5346845" indent="0">
              <a:buNone/>
              <a:defRPr sz="3118" b="1"/>
            </a:lvl7pPr>
            <a:lvl8pPr marL="6237985" indent="0">
              <a:buNone/>
              <a:defRPr sz="3118" b="1"/>
            </a:lvl8pPr>
            <a:lvl9pPr marL="7129126" indent="0">
              <a:buNone/>
              <a:defRPr sz="3118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112837" y="9204991"/>
            <a:ext cx="7652626" cy="13539155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A3069-8E72-4385-887B-552B3E30D15C}" type="datetimeFigureOut">
              <a:rPr lang="it-IT" smtClean="0"/>
              <a:t>27/04/2025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B5F8F-4F5C-410B-870F-E0A07A426B9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3925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A3069-8E72-4385-887B-552B3E30D15C}" type="datetimeFigureOut">
              <a:rPr lang="it-IT" smtClean="0"/>
              <a:t>27/04/2025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B5F8F-4F5C-410B-870F-E0A07A426B9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92660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A3069-8E72-4385-887B-552B3E30D15C}" type="datetimeFigureOut">
              <a:rPr lang="it-IT" smtClean="0"/>
              <a:t>27/04/2025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B5F8F-4F5C-410B-870F-E0A07A426B9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88121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1679999"/>
            <a:ext cx="5805682" cy="5879994"/>
          </a:xfrm>
        </p:spPr>
        <p:txBody>
          <a:bodyPr anchor="b"/>
          <a:lstStyle>
            <a:lvl1pPr>
              <a:defRPr sz="6237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2627" y="3628336"/>
            <a:ext cx="9112836" cy="17908316"/>
          </a:xfrm>
        </p:spPr>
        <p:txBody>
          <a:bodyPr/>
          <a:lstStyle>
            <a:lvl1pPr>
              <a:defRPr sz="6237"/>
            </a:lvl1pPr>
            <a:lvl2pPr>
              <a:defRPr sz="5458"/>
            </a:lvl2pPr>
            <a:lvl3pPr>
              <a:defRPr sz="4678"/>
            </a:lvl3pPr>
            <a:lvl4pPr>
              <a:defRPr sz="3898"/>
            </a:lvl4pPr>
            <a:lvl5pPr>
              <a:defRPr sz="3898"/>
            </a:lvl5pPr>
            <a:lvl6pPr>
              <a:defRPr sz="3898"/>
            </a:lvl6pPr>
            <a:lvl7pPr>
              <a:defRPr sz="3898"/>
            </a:lvl7pPr>
            <a:lvl8pPr>
              <a:defRPr sz="3898"/>
            </a:lvl8pPr>
            <a:lvl9pPr>
              <a:defRPr sz="3898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0" y="7559993"/>
            <a:ext cx="5805682" cy="14005821"/>
          </a:xfrm>
        </p:spPr>
        <p:txBody>
          <a:bodyPr/>
          <a:lstStyle>
            <a:lvl1pPr marL="0" indent="0">
              <a:buNone/>
              <a:defRPr sz="3118"/>
            </a:lvl1pPr>
            <a:lvl2pPr marL="891141" indent="0">
              <a:buNone/>
              <a:defRPr sz="2729"/>
            </a:lvl2pPr>
            <a:lvl3pPr marL="1782282" indent="0">
              <a:buNone/>
              <a:defRPr sz="2339"/>
            </a:lvl3pPr>
            <a:lvl4pPr marL="2673422" indent="0">
              <a:buNone/>
              <a:defRPr sz="1949"/>
            </a:lvl4pPr>
            <a:lvl5pPr marL="3564563" indent="0">
              <a:buNone/>
              <a:defRPr sz="1949"/>
            </a:lvl5pPr>
            <a:lvl6pPr marL="4455704" indent="0">
              <a:buNone/>
              <a:defRPr sz="1949"/>
            </a:lvl6pPr>
            <a:lvl7pPr marL="5346845" indent="0">
              <a:buNone/>
              <a:defRPr sz="1949"/>
            </a:lvl7pPr>
            <a:lvl8pPr marL="6237985" indent="0">
              <a:buNone/>
              <a:defRPr sz="1949"/>
            </a:lvl8pPr>
            <a:lvl9pPr marL="7129126" indent="0">
              <a:buNone/>
              <a:defRPr sz="1949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A3069-8E72-4385-887B-552B3E30D15C}" type="datetimeFigureOut">
              <a:rPr lang="it-IT" smtClean="0"/>
              <a:t>27/04/2025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B5F8F-4F5C-410B-870F-E0A07A426B9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7222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1679999"/>
            <a:ext cx="5805682" cy="5879994"/>
          </a:xfrm>
        </p:spPr>
        <p:txBody>
          <a:bodyPr anchor="b"/>
          <a:lstStyle>
            <a:lvl1pPr>
              <a:defRPr sz="6237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652627" y="3628336"/>
            <a:ext cx="9112836" cy="17908316"/>
          </a:xfrm>
        </p:spPr>
        <p:txBody>
          <a:bodyPr anchor="t"/>
          <a:lstStyle>
            <a:lvl1pPr marL="0" indent="0">
              <a:buNone/>
              <a:defRPr sz="6237"/>
            </a:lvl1pPr>
            <a:lvl2pPr marL="891141" indent="0">
              <a:buNone/>
              <a:defRPr sz="5458"/>
            </a:lvl2pPr>
            <a:lvl3pPr marL="1782282" indent="0">
              <a:buNone/>
              <a:defRPr sz="4678"/>
            </a:lvl3pPr>
            <a:lvl4pPr marL="2673422" indent="0">
              <a:buNone/>
              <a:defRPr sz="3898"/>
            </a:lvl4pPr>
            <a:lvl5pPr marL="3564563" indent="0">
              <a:buNone/>
              <a:defRPr sz="3898"/>
            </a:lvl5pPr>
            <a:lvl6pPr marL="4455704" indent="0">
              <a:buNone/>
              <a:defRPr sz="3898"/>
            </a:lvl6pPr>
            <a:lvl7pPr marL="5346845" indent="0">
              <a:buNone/>
              <a:defRPr sz="3898"/>
            </a:lvl7pPr>
            <a:lvl8pPr marL="6237985" indent="0">
              <a:buNone/>
              <a:defRPr sz="3898"/>
            </a:lvl8pPr>
            <a:lvl9pPr marL="7129126" indent="0">
              <a:buNone/>
              <a:defRPr sz="3898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0" y="7559993"/>
            <a:ext cx="5805682" cy="14005821"/>
          </a:xfrm>
        </p:spPr>
        <p:txBody>
          <a:bodyPr/>
          <a:lstStyle>
            <a:lvl1pPr marL="0" indent="0">
              <a:buNone/>
              <a:defRPr sz="3118"/>
            </a:lvl1pPr>
            <a:lvl2pPr marL="891141" indent="0">
              <a:buNone/>
              <a:defRPr sz="2729"/>
            </a:lvl2pPr>
            <a:lvl3pPr marL="1782282" indent="0">
              <a:buNone/>
              <a:defRPr sz="2339"/>
            </a:lvl3pPr>
            <a:lvl4pPr marL="2673422" indent="0">
              <a:buNone/>
              <a:defRPr sz="1949"/>
            </a:lvl4pPr>
            <a:lvl5pPr marL="3564563" indent="0">
              <a:buNone/>
              <a:defRPr sz="1949"/>
            </a:lvl5pPr>
            <a:lvl6pPr marL="4455704" indent="0">
              <a:buNone/>
              <a:defRPr sz="1949"/>
            </a:lvl6pPr>
            <a:lvl7pPr marL="5346845" indent="0">
              <a:buNone/>
              <a:defRPr sz="1949"/>
            </a:lvl7pPr>
            <a:lvl8pPr marL="6237985" indent="0">
              <a:buNone/>
              <a:defRPr sz="1949"/>
            </a:lvl8pPr>
            <a:lvl9pPr marL="7129126" indent="0">
              <a:buNone/>
              <a:defRPr sz="1949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A3069-8E72-4385-887B-552B3E30D15C}" type="datetimeFigureOut">
              <a:rPr lang="it-IT" smtClean="0"/>
              <a:t>27/04/2025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B5F8F-4F5C-410B-870F-E0A07A426B9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3195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A3069-8E72-4385-887B-552B3E30D15C}" type="datetimeFigureOut">
              <a:rPr lang="it-IT" smtClean="0"/>
              <a:t>27/04/2025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B5F8F-4F5C-410B-870F-E0A07A426B9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8154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881726" y="1341666"/>
            <a:ext cx="3881393" cy="21355814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37547" y="1341666"/>
            <a:ext cx="11419170" cy="21355814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A3069-8E72-4385-887B-552B3E30D15C}" type="datetimeFigureOut">
              <a:rPr lang="it-IT" smtClean="0"/>
              <a:t>27/04/2025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B5F8F-4F5C-410B-870F-E0A07A426B9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9745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37546" y="1341670"/>
            <a:ext cx="15525572" cy="48708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7546" y="6708327"/>
            <a:ext cx="15525572" cy="15989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7546" y="23356649"/>
            <a:ext cx="4050149" cy="13416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3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BA3069-8E72-4385-887B-552B3E30D15C}" type="datetimeFigureOut">
              <a:rPr lang="it-IT" smtClean="0"/>
              <a:t>27/04/2025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62720" y="23356649"/>
            <a:ext cx="6075224" cy="13416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3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712969" y="23356649"/>
            <a:ext cx="4050149" cy="13416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3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B5F8F-4F5C-410B-870F-E0A07A426B9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0724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782282" rtl="0" eaLnBrk="1" latinLnBrk="0" hangingPunct="1">
        <a:lnSpc>
          <a:spcPct val="90000"/>
        </a:lnSpc>
        <a:spcBef>
          <a:spcPct val="0"/>
        </a:spcBef>
        <a:buNone/>
        <a:defRPr sz="857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45571" indent="-445571" algn="l" defTabSz="1782282" rtl="0" eaLnBrk="1" latinLnBrk="0" hangingPunct="1">
        <a:lnSpc>
          <a:spcPct val="90000"/>
        </a:lnSpc>
        <a:spcBef>
          <a:spcPts val="1949"/>
        </a:spcBef>
        <a:buFont typeface="Arial" panose="020B0604020202020204" pitchFamily="34" charset="0"/>
        <a:buChar char="•"/>
        <a:defRPr sz="5458" kern="1200">
          <a:solidFill>
            <a:schemeClr val="tx1"/>
          </a:solidFill>
          <a:latin typeface="+mn-lt"/>
          <a:ea typeface="+mn-ea"/>
          <a:cs typeface="+mn-cs"/>
        </a:defRPr>
      </a:lvl1pPr>
      <a:lvl2pPr marL="1336711" indent="-445571" algn="l" defTabSz="1782282" rtl="0" eaLnBrk="1" latinLnBrk="0" hangingPunct="1">
        <a:lnSpc>
          <a:spcPct val="90000"/>
        </a:lnSpc>
        <a:spcBef>
          <a:spcPts val="974"/>
        </a:spcBef>
        <a:buFont typeface="Arial" panose="020B0604020202020204" pitchFamily="34" charset="0"/>
        <a:buChar char="•"/>
        <a:defRPr sz="4678" kern="1200">
          <a:solidFill>
            <a:schemeClr val="tx1"/>
          </a:solidFill>
          <a:latin typeface="+mn-lt"/>
          <a:ea typeface="+mn-ea"/>
          <a:cs typeface="+mn-cs"/>
        </a:defRPr>
      </a:lvl2pPr>
      <a:lvl3pPr marL="2227852" indent="-445571" algn="l" defTabSz="1782282" rtl="0" eaLnBrk="1" latinLnBrk="0" hangingPunct="1">
        <a:lnSpc>
          <a:spcPct val="90000"/>
        </a:lnSpc>
        <a:spcBef>
          <a:spcPts val="974"/>
        </a:spcBef>
        <a:buFont typeface="Arial" panose="020B0604020202020204" pitchFamily="34" charset="0"/>
        <a:buChar char="•"/>
        <a:defRPr sz="3898" kern="1200">
          <a:solidFill>
            <a:schemeClr val="tx1"/>
          </a:solidFill>
          <a:latin typeface="+mn-lt"/>
          <a:ea typeface="+mn-ea"/>
          <a:cs typeface="+mn-cs"/>
        </a:defRPr>
      </a:lvl3pPr>
      <a:lvl4pPr marL="3118993" indent="-445571" algn="l" defTabSz="1782282" rtl="0" eaLnBrk="1" latinLnBrk="0" hangingPunct="1">
        <a:lnSpc>
          <a:spcPct val="90000"/>
        </a:lnSpc>
        <a:spcBef>
          <a:spcPts val="974"/>
        </a:spcBef>
        <a:buFont typeface="Arial" panose="020B0604020202020204" pitchFamily="34" charset="0"/>
        <a:buChar char="•"/>
        <a:defRPr sz="3509" kern="1200">
          <a:solidFill>
            <a:schemeClr val="tx1"/>
          </a:solidFill>
          <a:latin typeface="+mn-lt"/>
          <a:ea typeface="+mn-ea"/>
          <a:cs typeface="+mn-cs"/>
        </a:defRPr>
      </a:lvl4pPr>
      <a:lvl5pPr marL="4010134" indent="-445571" algn="l" defTabSz="1782282" rtl="0" eaLnBrk="1" latinLnBrk="0" hangingPunct="1">
        <a:lnSpc>
          <a:spcPct val="90000"/>
        </a:lnSpc>
        <a:spcBef>
          <a:spcPts val="974"/>
        </a:spcBef>
        <a:buFont typeface="Arial" panose="020B0604020202020204" pitchFamily="34" charset="0"/>
        <a:buChar char="•"/>
        <a:defRPr sz="3509" kern="1200">
          <a:solidFill>
            <a:schemeClr val="tx1"/>
          </a:solidFill>
          <a:latin typeface="+mn-lt"/>
          <a:ea typeface="+mn-ea"/>
          <a:cs typeface="+mn-cs"/>
        </a:defRPr>
      </a:lvl5pPr>
      <a:lvl6pPr marL="4901274" indent="-445571" algn="l" defTabSz="1782282" rtl="0" eaLnBrk="1" latinLnBrk="0" hangingPunct="1">
        <a:lnSpc>
          <a:spcPct val="90000"/>
        </a:lnSpc>
        <a:spcBef>
          <a:spcPts val="974"/>
        </a:spcBef>
        <a:buFont typeface="Arial" panose="020B0604020202020204" pitchFamily="34" charset="0"/>
        <a:buChar char="•"/>
        <a:defRPr sz="3509" kern="1200">
          <a:solidFill>
            <a:schemeClr val="tx1"/>
          </a:solidFill>
          <a:latin typeface="+mn-lt"/>
          <a:ea typeface="+mn-ea"/>
          <a:cs typeface="+mn-cs"/>
        </a:defRPr>
      </a:lvl6pPr>
      <a:lvl7pPr marL="5792415" indent="-445571" algn="l" defTabSz="1782282" rtl="0" eaLnBrk="1" latinLnBrk="0" hangingPunct="1">
        <a:lnSpc>
          <a:spcPct val="90000"/>
        </a:lnSpc>
        <a:spcBef>
          <a:spcPts val="974"/>
        </a:spcBef>
        <a:buFont typeface="Arial" panose="020B0604020202020204" pitchFamily="34" charset="0"/>
        <a:buChar char="•"/>
        <a:defRPr sz="3509" kern="1200">
          <a:solidFill>
            <a:schemeClr val="tx1"/>
          </a:solidFill>
          <a:latin typeface="+mn-lt"/>
          <a:ea typeface="+mn-ea"/>
          <a:cs typeface="+mn-cs"/>
        </a:defRPr>
      </a:lvl7pPr>
      <a:lvl8pPr marL="6683556" indent="-445571" algn="l" defTabSz="1782282" rtl="0" eaLnBrk="1" latinLnBrk="0" hangingPunct="1">
        <a:lnSpc>
          <a:spcPct val="90000"/>
        </a:lnSpc>
        <a:spcBef>
          <a:spcPts val="974"/>
        </a:spcBef>
        <a:buFont typeface="Arial" panose="020B0604020202020204" pitchFamily="34" charset="0"/>
        <a:buChar char="•"/>
        <a:defRPr sz="3509" kern="1200">
          <a:solidFill>
            <a:schemeClr val="tx1"/>
          </a:solidFill>
          <a:latin typeface="+mn-lt"/>
          <a:ea typeface="+mn-ea"/>
          <a:cs typeface="+mn-cs"/>
        </a:defRPr>
      </a:lvl8pPr>
      <a:lvl9pPr marL="7574697" indent="-445571" algn="l" defTabSz="1782282" rtl="0" eaLnBrk="1" latinLnBrk="0" hangingPunct="1">
        <a:lnSpc>
          <a:spcPct val="90000"/>
        </a:lnSpc>
        <a:spcBef>
          <a:spcPts val="974"/>
        </a:spcBef>
        <a:buFont typeface="Arial" panose="020B0604020202020204" pitchFamily="34" charset="0"/>
        <a:buChar char="•"/>
        <a:defRPr sz="350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782282" rtl="0" eaLnBrk="1" latinLnBrk="0" hangingPunct="1">
        <a:defRPr sz="3509" kern="1200">
          <a:solidFill>
            <a:schemeClr val="tx1"/>
          </a:solidFill>
          <a:latin typeface="+mn-lt"/>
          <a:ea typeface="+mn-ea"/>
          <a:cs typeface="+mn-cs"/>
        </a:defRPr>
      </a:lvl1pPr>
      <a:lvl2pPr marL="891141" algn="l" defTabSz="1782282" rtl="0" eaLnBrk="1" latinLnBrk="0" hangingPunct="1">
        <a:defRPr sz="3509" kern="1200">
          <a:solidFill>
            <a:schemeClr val="tx1"/>
          </a:solidFill>
          <a:latin typeface="+mn-lt"/>
          <a:ea typeface="+mn-ea"/>
          <a:cs typeface="+mn-cs"/>
        </a:defRPr>
      </a:lvl2pPr>
      <a:lvl3pPr marL="1782282" algn="l" defTabSz="1782282" rtl="0" eaLnBrk="1" latinLnBrk="0" hangingPunct="1">
        <a:defRPr sz="3509" kern="1200">
          <a:solidFill>
            <a:schemeClr val="tx1"/>
          </a:solidFill>
          <a:latin typeface="+mn-lt"/>
          <a:ea typeface="+mn-ea"/>
          <a:cs typeface="+mn-cs"/>
        </a:defRPr>
      </a:lvl3pPr>
      <a:lvl4pPr marL="2673422" algn="l" defTabSz="1782282" rtl="0" eaLnBrk="1" latinLnBrk="0" hangingPunct="1">
        <a:defRPr sz="3509" kern="1200">
          <a:solidFill>
            <a:schemeClr val="tx1"/>
          </a:solidFill>
          <a:latin typeface="+mn-lt"/>
          <a:ea typeface="+mn-ea"/>
          <a:cs typeface="+mn-cs"/>
        </a:defRPr>
      </a:lvl4pPr>
      <a:lvl5pPr marL="3564563" algn="l" defTabSz="1782282" rtl="0" eaLnBrk="1" latinLnBrk="0" hangingPunct="1">
        <a:defRPr sz="3509" kern="1200">
          <a:solidFill>
            <a:schemeClr val="tx1"/>
          </a:solidFill>
          <a:latin typeface="+mn-lt"/>
          <a:ea typeface="+mn-ea"/>
          <a:cs typeface="+mn-cs"/>
        </a:defRPr>
      </a:lvl5pPr>
      <a:lvl6pPr marL="4455704" algn="l" defTabSz="1782282" rtl="0" eaLnBrk="1" latinLnBrk="0" hangingPunct="1">
        <a:defRPr sz="3509" kern="1200">
          <a:solidFill>
            <a:schemeClr val="tx1"/>
          </a:solidFill>
          <a:latin typeface="+mn-lt"/>
          <a:ea typeface="+mn-ea"/>
          <a:cs typeface="+mn-cs"/>
        </a:defRPr>
      </a:lvl6pPr>
      <a:lvl7pPr marL="5346845" algn="l" defTabSz="1782282" rtl="0" eaLnBrk="1" latinLnBrk="0" hangingPunct="1">
        <a:defRPr sz="3509" kern="1200">
          <a:solidFill>
            <a:schemeClr val="tx1"/>
          </a:solidFill>
          <a:latin typeface="+mn-lt"/>
          <a:ea typeface="+mn-ea"/>
          <a:cs typeface="+mn-cs"/>
        </a:defRPr>
      </a:lvl7pPr>
      <a:lvl8pPr marL="6237985" algn="l" defTabSz="1782282" rtl="0" eaLnBrk="1" latinLnBrk="0" hangingPunct="1">
        <a:defRPr sz="3509" kern="1200">
          <a:solidFill>
            <a:schemeClr val="tx1"/>
          </a:solidFill>
          <a:latin typeface="+mn-lt"/>
          <a:ea typeface="+mn-ea"/>
          <a:cs typeface="+mn-cs"/>
        </a:defRPr>
      </a:lvl8pPr>
      <a:lvl9pPr marL="7129126" algn="l" defTabSz="1782282" rtl="0" eaLnBrk="1" latinLnBrk="0" hangingPunct="1">
        <a:defRPr sz="35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0" Type="http://schemas.openxmlformats.org/officeDocument/2006/relationships/image" Target="../media/image7.emf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18F93EBF-9796-6392-9A02-72EB2382E460}"/>
              </a:ext>
            </a:extLst>
          </p:cNvPr>
          <p:cNvSpPr txBox="1"/>
          <p:nvPr/>
        </p:nvSpPr>
        <p:spPr>
          <a:xfrm>
            <a:off x="2902987" y="507993"/>
            <a:ext cx="12194688" cy="1433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355" b="1" dirty="0">
                <a:solidFill>
                  <a:srgbClr val="121D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BALIKESİR ÜNİVERSİTESİ</a:t>
            </a:r>
          </a:p>
          <a:p>
            <a:pPr algn="ctr"/>
            <a:r>
              <a:rPr lang="tr-TR" sz="2355" b="1" dirty="0">
                <a:solidFill>
                  <a:srgbClr val="121D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Mühendislik Fakültesi Makine Mühendisliği Bölümü</a:t>
            </a:r>
          </a:p>
          <a:p>
            <a:pPr algn="ctr"/>
            <a:r>
              <a:rPr lang="tr-TR" sz="2355" b="1" dirty="0">
                <a:solidFill>
                  <a:srgbClr val="121D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2024-2025 Dönemi Bitirme Sunumu</a:t>
            </a:r>
          </a:p>
          <a:p>
            <a:pPr algn="ctr"/>
            <a:r>
              <a:rPr lang="tr-TR" sz="1648" b="1" dirty="0">
                <a:solidFill>
                  <a:srgbClr val="121D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 MAYIS</a:t>
            </a:r>
            <a:r>
              <a:rPr lang="en-US" sz="1648" b="1" dirty="0">
                <a:solidFill>
                  <a:srgbClr val="121D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</a:t>
            </a:r>
            <a:r>
              <a:rPr lang="tr-TR" sz="1648" b="1" dirty="0">
                <a:solidFill>
                  <a:srgbClr val="121D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1648" b="1" dirty="0">
                <a:solidFill>
                  <a:srgbClr val="121D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| </a:t>
            </a:r>
            <a:r>
              <a:rPr lang="tr-TR" sz="1648" b="1" dirty="0">
                <a:solidFill>
                  <a:srgbClr val="121D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BALIKESİR</a:t>
            </a:r>
            <a:endParaRPr lang="en-US" sz="1648" b="1" dirty="0">
              <a:solidFill>
                <a:srgbClr val="121D2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Box 4">
            <a:extLst>
              <a:ext uri="{FF2B5EF4-FFF2-40B4-BE49-F238E27FC236}">
                <a16:creationId xmlns:a16="http://schemas.microsoft.com/office/drawing/2014/main" id="{AD47C6E5-0F16-8EDD-CAD9-B321F06BB4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2409" y="5759251"/>
            <a:ext cx="8053561" cy="1568374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52986" tIns="26493" rIns="52986" bIns="26493"/>
          <a:lstStyle/>
          <a:p>
            <a:pPr indent="107661" algn="just">
              <a:lnSpc>
                <a:spcPct val="95000"/>
              </a:lnSpc>
              <a:spcAft>
                <a:spcPts val="353"/>
              </a:spcAft>
              <a:tabLst>
                <a:tab pos="0" algn="l"/>
                <a:tab pos="263546" algn="l"/>
                <a:tab pos="528027" algn="l"/>
                <a:tab pos="792508" algn="l"/>
                <a:tab pos="1056989" algn="l"/>
                <a:tab pos="1321470" algn="l"/>
                <a:tab pos="1585951" algn="l"/>
                <a:tab pos="1850431" algn="l"/>
                <a:tab pos="2114912" algn="l"/>
                <a:tab pos="2379393" algn="l"/>
                <a:tab pos="2643874" algn="l"/>
                <a:tab pos="2908355" algn="l"/>
                <a:tab pos="3172836" algn="l"/>
                <a:tab pos="3437316" algn="l"/>
                <a:tab pos="3701797" algn="l"/>
                <a:tab pos="3966278" algn="l"/>
                <a:tab pos="4230759" algn="l"/>
                <a:tab pos="4495240" algn="l"/>
                <a:tab pos="4759721" algn="l"/>
                <a:tab pos="5024201" algn="l"/>
                <a:tab pos="5288682" algn="l"/>
                <a:tab pos="5540079" algn="l"/>
                <a:tab pos="5966239" algn="l"/>
                <a:tab pos="6392399" algn="l"/>
                <a:tab pos="6818559" algn="l"/>
                <a:tab pos="7244719" algn="l"/>
                <a:tab pos="7670879" algn="l"/>
              </a:tabLst>
            </a:pPr>
            <a:r>
              <a:rPr lang="en-US" altLang="pl-PL" sz="2119" b="1" dirty="0">
                <a:solidFill>
                  <a:srgbClr val="33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</a:t>
            </a:r>
            <a:r>
              <a:rPr lang="tr-TR" altLang="pl-PL" sz="2119" b="1" dirty="0">
                <a:solidFill>
                  <a:srgbClr val="33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GİRİŞ</a:t>
            </a:r>
          </a:p>
          <a:p>
            <a:pPr indent="107661" algn="just">
              <a:lnSpc>
                <a:spcPct val="95000"/>
              </a:lnSpc>
              <a:spcAft>
                <a:spcPts val="353"/>
              </a:spcAft>
              <a:tabLst>
                <a:tab pos="0" algn="l"/>
                <a:tab pos="263546" algn="l"/>
                <a:tab pos="528027" algn="l"/>
                <a:tab pos="792508" algn="l"/>
                <a:tab pos="1056989" algn="l"/>
                <a:tab pos="1321470" algn="l"/>
                <a:tab pos="1585951" algn="l"/>
                <a:tab pos="1850431" algn="l"/>
                <a:tab pos="2114912" algn="l"/>
                <a:tab pos="2379393" algn="l"/>
                <a:tab pos="2643874" algn="l"/>
                <a:tab pos="2908355" algn="l"/>
                <a:tab pos="3172836" algn="l"/>
                <a:tab pos="3437316" algn="l"/>
                <a:tab pos="3701797" algn="l"/>
                <a:tab pos="3966278" algn="l"/>
                <a:tab pos="4230759" algn="l"/>
                <a:tab pos="4495240" algn="l"/>
                <a:tab pos="4759721" algn="l"/>
                <a:tab pos="5024201" algn="l"/>
                <a:tab pos="5288682" algn="l"/>
                <a:tab pos="5540079" algn="l"/>
                <a:tab pos="5966239" algn="l"/>
                <a:tab pos="6392399" algn="l"/>
                <a:tab pos="6818559" algn="l"/>
                <a:tab pos="7244719" algn="l"/>
                <a:tab pos="7670879" algn="l"/>
              </a:tabLst>
            </a:pP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Sağlık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hizmetleri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izleme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yumuşak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giyilebilir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elektroniklerin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ortaya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çıkmasıyla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devrim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yarattı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[1].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Giyilebilir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elektronikler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triboelektrik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termoelektrik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enerji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hasat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makinesi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enerji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toplama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yöntemleri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için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kullanılır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[2].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Termoelektrik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jeneratörler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vücut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sıcaklığından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enerji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elde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etmek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için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kullanılır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[3].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Vücut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enerjisi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hasadı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giyilebilir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cihazların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işlevselliğini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artırmak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için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pillere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umut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verici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alternatif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ortaya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çıkmıştır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son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zamanlarda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kapsamlı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araştırmaların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odak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noktası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olmuştur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[4].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Giyilebilir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cihazlar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için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tasarlanan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termoelektrik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modüller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esnektir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vücuda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uyum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sağlamalarına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olanak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tanır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ticari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uygulamalarda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kullanılan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geleneksel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sert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modüllerden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farklıdır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Pedot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PSS, hem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elektriksel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iletkenlik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hem de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termoelektrik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özellikler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sergileyen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çok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yönlü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mürekkeptir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onu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esnek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termoelektrik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uygulamalar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için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popüler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seçim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haline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getirir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[5].</a:t>
            </a:r>
          </a:p>
          <a:p>
            <a:pPr indent="107661" algn="just">
              <a:lnSpc>
                <a:spcPct val="95000"/>
              </a:lnSpc>
              <a:spcAft>
                <a:spcPts val="353"/>
              </a:spcAft>
              <a:tabLst>
                <a:tab pos="0" algn="l"/>
                <a:tab pos="263546" algn="l"/>
                <a:tab pos="528027" algn="l"/>
                <a:tab pos="792508" algn="l"/>
                <a:tab pos="1056989" algn="l"/>
                <a:tab pos="1321470" algn="l"/>
                <a:tab pos="1585951" algn="l"/>
                <a:tab pos="1850431" algn="l"/>
                <a:tab pos="2114912" algn="l"/>
                <a:tab pos="2379393" algn="l"/>
                <a:tab pos="2643874" algn="l"/>
                <a:tab pos="2908355" algn="l"/>
                <a:tab pos="3172836" algn="l"/>
                <a:tab pos="3437316" algn="l"/>
                <a:tab pos="3701797" algn="l"/>
                <a:tab pos="3966278" algn="l"/>
                <a:tab pos="4230759" algn="l"/>
                <a:tab pos="4495240" algn="l"/>
                <a:tab pos="4759721" algn="l"/>
                <a:tab pos="5024201" algn="l"/>
                <a:tab pos="5288682" algn="l"/>
                <a:tab pos="5540079" algn="l"/>
                <a:tab pos="5966239" algn="l"/>
                <a:tab pos="6392399" algn="l"/>
                <a:tab pos="6818559" algn="l"/>
                <a:tab pos="7244719" algn="l"/>
                <a:tab pos="7670879" algn="l"/>
              </a:tabLst>
            </a:pPr>
            <a:r>
              <a:rPr lang="en-US" sz="2119" b="1" dirty="0">
                <a:solidFill>
                  <a:srgbClr val="33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II. </a:t>
            </a:r>
            <a:r>
              <a:rPr lang="tr-TR" sz="2119" b="1" dirty="0">
                <a:solidFill>
                  <a:srgbClr val="33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MATERYAL VE YÖNTEM</a:t>
            </a:r>
            <a:endParaRPr lang="en-US" sz="2119" b="1" dirty="0">
              <a:solidFill>
                <a:srgbClr val="33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Bugüne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kadar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bildirilen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çeşitli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organik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polimer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termoelektrik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(TE)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malzemelerden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poli(3,4-etilendioksitiyofen) poli(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stiren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sülfonat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(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Pedot:PSS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umut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verici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seçeneklerden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kabul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edilir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yüksek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Figure</a:t>
            </a:r>
            <a:r>
              <a:rPr lang="tr-TR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tr-TR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Mertit</a:t>
            </a:r>
            <a:r>
              <a:rPr lang="tr-TR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FOM)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değere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sahiptir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[6]. Bu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nedenle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çalışmada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Şekil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1'de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görüldüğü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Pedot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PSS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polimeri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kullanılarak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plakalar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hazırlandı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Ölçümler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plakalara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demir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oksit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eklenerek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bunlar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yüksek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frekanslı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manyetik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alana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maruz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bırakılarak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alındı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107661" algn="just">
              <a:lnSpc>
                <a:spcPct val="95000"/>
              </a:lnSpc>
              <a:spcAft>
                <a:spcPts val="353"/>
              </a:spcAft>
              <a:tabLst>
                <a:tab pos="107661" algn="l"/>
              </a:tabLst>
            </a:pPr>
            <a:endParaRPr lang="tr-TR" sz="1884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07661" algn="just">
              <a:lnSpc>
                <a:spcPct val="95000"/>
              </a:lnSpc>
              <a:spcAft>
                <a:spcPts val="353"/>
              </a:spcAft>
              <a:tabLst>
                <a:tab pos="107661" algn="l"/>
              </a:tabLst>
            </a:pPr>
            <a:endParaRPr lang="en-US" sz="1884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07661" algn="just">
              <a:lnSpc>
                <a:spcPct val="95000"/>
              </a:lnSpc>
              <a:spcAft>
                <a:spcPts val="353"/>
              </a:spcAft>
              <a:tabLst>
                <a:tab pos="107661" algn="l"/>
              </a:tabLst>
            </a:pPr>
            <a:endParaRPr lang="en-US" sz="1884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07661" algn="just">
              <a:lnSpc>
                <a:spcPct val="95000"/>
              </a:lnSpc>
              <a:spcAft>
                <a:spcPts val="353"/>
              </a:spcAft>
              <a:tabLst>
                <a:tab pos="107661" algn="l"/>
              </a:tabLst>
            </a:pPr>
            <a:endParaRPr lang="en-US" sz="1884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07661" algn="just">
              <a:lnSpc>
                <a:spcPct val="95000"/>
              </a:lnSpc>
              <a:spcAft>
                <a:spcPts val="353"/>
              </a:spcAft>
              <a:tabLst>
                <a:tab pos="107661" algn="l"/>
              </a:tabLst>
            </a:pPr>
            <a:endParaRPr lang="en-US" sz="1884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07661" algn="just">
              <a:lnSpc>
                <a:spcPct val="95000"/>
              </a:lnSpc>
              <a:spcAft>
                <a:spcPts val="353"/>
              </a:spcAft>
              <a:tabLst>
                <a:tab pos="107661" algn="l"/>
              </a:tabLst>
            </a:pPr>
            <a:endParaRPr lang="en-US" sz="1884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07661" algn="just">
              <a:lnSpc>
                <a:spcPct val="95000"/>
              </a:lnSpc>
              <a:spcAft>
                <a:spcPts val="353"/>
              </a:spcAft>
              <a:tabLst>
                <a:tab pos="107661" algn="l"/>
              </a:tabLst>
            </a:pPr>
            <a:endParaRPr lang="en-US" sz="1884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sz="1648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Şekil</a:t>
            </a:r>
            <a:r>
              <a:rPr lang="en-US" sz="1648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1. </a:t>
            </a:r>
            <a:r>
              <a:rPr lang="en-US" sz="1648" b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Elektromanyetik</a:t>
            </a:r>
            <a:r>
              <a:rPr lang="en-US" sz="1648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48" b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termoelektrik</a:t>
            </a:r>
            <a:r>
              <a:rPr lang="en-US" sz="1648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48" b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modül</a:t>
            </a:r>
            <a:r>
              <a:rPr lang="en-US" sz="1648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48" b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sisteminin</a:t>
            </a:r>
            <a:r>
              <a:rPr lang="en-US" sz="1648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48" b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gösterimi</a:t>
            </a:r>
            <a:r>
              <a:rPr lang="en-US" sz="1648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sz="1648" b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Pedot:PSS</a:t>
            </a:r>
            <a:r>
              <a:rPr lang="en-US" sz="1648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48" b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tabanlı</a:t>
            </a:r>
            <a:r>
              <a:rPr lang="en-US" sz="1648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48" b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termoelektrik</a:t>
            </a:r>
            <a:r>
              <a:rPr lang="en-US" sz="1648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48" b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ince</a:t>
            </a:r>
            <a:r>
              <a:rPr lang="en-US" sz="1648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film, </a:t>
            </a:r>
            <a:r>
              <a:rPr lang="en-US" sz="1648" b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indüksiyon</a:t>
            </a:r>
            <a:r>
              <a:rPr lang="en-US" sz="1648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48" b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bobini</a:t>
            </a:r>
            <a:endParaRPr lang="tr-TR" sz="1648" b="1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endParaRPr lang="en-US" sz="1884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07661" algn="just">
              <a:lnSpc>
                <a:spcPct val="95000"/>
              </a:lnSpc>
              <a:spcAft>
                <a:spcPts val="353"/>
              </a:spcAft>
              <a:tabLst>
                <a:tab pos="0" algn="l"/>
                <a:tab pos="263546" algn="l"/>
                <a:tab pos="528027" algn="l"/>
                <a:tab pos="792508" algn="l"/>
                <a:tab pos="1056989" algn="l"/>
                <a:tab pos="1321470" algn="l"/>
                <a:tab pos="1585951" algn="l"/>
                <a:tab pos="1850431" algn="l"/>
                <a:tab pos="2114912" algn="l"/>
                <a:tab pos="2379393" algn="l"/>
                <a:tab pos="2643874" algn="l"/>
                <a:tab pos="2908355" algn="l"/>
                <a:tab pos="3172836" algn="l"/>
                <a:tab pos="3437316" algn="l"/>
                <a:tab pos="3701797" algn="l"/>
                <a:tab pos="3966278" algn="l"/>
                <a:tab pos="4230759" algn="l"/>
                <a:tab pos="4495240" algn="l"/>
                <a:tab pos="4759721" algn="l"/>
                <a:tab pos="5024201" algn="l"/>
                <a:tab pos="5288682" algn="l"/>
                <a:tab pos="5540079" algn="l"/>
                <a:tab pos="5966239" algn="l"/>
                <a:tab pos="6392399" algn="l"/>
                <a:tab pos="6818559" algn="l"/>
                <a:tab pos="7244719" algn="l"/>
                <a:tab pos="7670879" algn="l"/>
              </a:tabLst>
            </a:pPr>
            <a:r>
              <a:rPr lang="en-US" sz="2119" b="1" dirty="0">
                <a:solidFill>
                  <a:srgbClr val="33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III. İNDÜKTİF ISITMA</a:t>
            </a:r>
            <a:endParaRPr lang="tr-TR" sz="2119" b="1" dirty="0">
              <a:solidFill>
                <a:srgbClr val="33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07661" algn="just">
              <a:lnSpc>
                <a:spcPct val="95000"/>
              </a:lnSpc>
              <a:spcAft>
                <a:spcPts val="353"/>
              </a:spcAft>
              <a:tabLst>
                <a:tab pos="0" algn="l"/>
                <a:tab pos="263546" algn="l"/>
                <a:tab pos="528027" algn="l"/>
                <a:tab pos="792508" algn="l"/>
                <a:tab pos="1056989" algn="l"/>
                <a:tab pos="1321470" algn="l"/>
                <a:tab pos="1585951" algn="l"/>
                <a:tab pos="1850431" algn="l"/>
                <a:tab pos="2114912" algn="l"/>
                <a:tab pos="2379393" algn="l"/>
                <a:tab pos="2643874" algn="l"/>
                <a:tab pos="2908355" algn="l"/>
                <a:tab pos="3172836" algn="l"/>
                <a:tab pos="3437316" algn="l"/>
                <a:tab pos="3701797" algn="l"/>
                <a:tab pos="3966278" algn="l"/>
                <a:tab pos="4230759" algn="l"/>
                <a:tab pos="4495240" algn="l"/>
                <a:tab pos="4759721" algn="l"/>
                <a:tab pos="5024201" algn="l"/>
                <a:tab pos="5288682" algn="l"/>
                <a:tab pos="5540079" algn="l"/>
                <a:tab pos="5966239" algn="l"/>
                <a:tab pos="6392399" algn="l"/>
                <a:tab pos="6818559" algn="l"/>
                <a:tab pos="7244719" algn="l"/>
                <a:tab pos="7670879" algn="l"/>
              </a:tabLst>
            </a:pP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Tipik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ısı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harici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üretilir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radyasyon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veya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konveksiyon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yoluyla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nesneye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veya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parçasına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aktarılır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Ancak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sofistike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yaklaşım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endüksiyon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bobinleri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tarafından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üretilen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yüksek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frekanslı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manyetik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alanlar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tarafından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indüklenen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girdap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akımlarını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kullanarak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nesnenin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kendisinde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veya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nesnenin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belirli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bölümünde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ısı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üretmektir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Bu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işlem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endüktif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yüksek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frekanslı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ısıtma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bilinir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yöntem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kullanılarak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ısıtılabilen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elektriksel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iletken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malzemelerle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sınırlıdır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[7].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Endüksiyon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bobininin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manyetik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modellemesini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yapmak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için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COMSOL Multiphysics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kullanıldı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Çoklu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çalışma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frekansları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araştırıldı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bobinin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ısıtma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performansı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manyetik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modelleme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simülasyonlarında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incelendi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1884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07661" algn="just">
              <a:lnSpc>
                <a:spcPct val="95000"/>
              </a:lnSpc>
              <a:spcAft>
                <a:spcPts val="353"/>
              </a:spcAft>
              <a:tabLst>
                <a:tab pos="0" algn="l"/>
                <a:tab pos="263546" algn="l"/>
                <a:tab pos="528027" algn="l"/>
                <a:tab pos="792508" algn="l"/>
                <a:tab pos="1056989" algn="l"/>
                <a:tab pos="1321470" algn="l"/>
                <a:tab pos="1585951" algn="l"/>
                <a:tab pos="1850431" algn="l"/>
                <a:tab pos="2114912" algn="l"/>
                <a:tab pos="2379393" algn="l"/>
                <a:tab pos="2643874" algn="l"/>
                <a:tab pos="2908355" algn="l"/>
                <a:tab pos="3172836" algn="l"/>
                <a:tab pos="3437316" algn="l"/>
                <a:tab pos="3701797" algn="l"/>
                <a:tab pos="3966278" algn="l"/>
                <a:tab pos="4230759" algn="l"/>
                <a:tab pos="4495240" algn="l"/>
                <a:tab pos="4759721" algn="l"/>
                <a:tab pos="5024201" algn="l"/>
                <a:tab pos="5288682" algn="l"/>
                <a:tab pos="5540079" algn="l"/>
                <a:tab pos="5966239" algn="l"/>
                <a:tab pos="6392399" algn="l"/>
                <a:tab pos="6818559" algn="l"/>
                <a:tab pos="7244719" algn="l"/>
                <a:tab pos="7670879" algn="l"/>
              </a:tabLst>
            </a:pPr>
            <a:endParaRPr lang="en-US" sz="1884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07661" algn="just">
              <a:lnSpc>
                <a:spcPct val="95000"/>
              </a:lnSpc>
              <a:spcAft>
                <a:spcPts val="353"/>
              </a:spcAft>
              <a:tabLst>
                <a:tab pos="0" algn="l"/>
                <a:tab pos="263546" algn="l"/>
                <a:tab pos="528027" algn="l"/>
                <a:tab pos="792508" algn="l"/>
                <a:tab pos="1056989" algn="l"/>
                <a:tab pos="1321470" algn="l"/>
                <a:tab pos="1585951" algn="l"/>
                <a:tab pos="1850431" algn="l"/>
                <a:tab pos="2114912" algn="l"/>
                <a:tab pos="2379393" algn="l"/>
                <a:tab pos="2643874" algn="l"/>
                <a:tab pos="2908355" algn="l"/>
                <a:tab pos="3172836" algn="l"/>
                <a:tab pos="3437316" algn="l"/>
                <a:tab pos="3701797" algn="l"/>
                <a:tab pos="3966278" algn="l"/>
                <a:tab pos="4230759" algn="l"/>
                <a:tab pos="4495240" algn="l"/>
                <a:tab pos="4759721" algn="l"/>
                <a:tab pos="5024201" algn="l"/>
                <a:tab pos="5288682" algn="l"/>
                <a:tab pos="5540079" algn="l"/>
                <a:tab pos="5966239" algn="l"/>
                <a:tab pos="6392399" algn="l"/>
                <a:tab pos="6818559" algn="l"/>
                <a:tab pos="7244719" algn="l"/>
                <a:tab pos="7670879" algn="l"/>
              </a:tabLst>
            </a:pPr>
            <a:r>
              <a:rPr lang="en-US" sz="2119" b="1" dirty="0">
                <a:solidFill>
                  <a:srgbClr val="33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IV. </a:t>
            </a:r>
            <a:r>
              <a:rPr lang="tr-TR" sz="2119" b="1" dirty="0">
                <a:solidFill>
                  <a:srgbClr val="33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ELEKTROMANYETİK MODELLEME</a:t>
            </a:r>
            <a:endParaRPr lang="en-US" sz="2119" b="1" dirty="0">
              <a:solidFill>
                <a:srgbClr val="33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Elektromanyetik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modelleme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COMSOL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Multiphysics'te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gerçekleştirilir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Manyetik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Alanlar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Katılarda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Isı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Transferi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iki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fiziksel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modül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sistemi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modellemek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için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seçilir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Bu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modüller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termoelektrik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modülün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sıcak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tarafında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bulunan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metaldeki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elektromanyetik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indüksiyonu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modellemek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için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kullanılır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Girdap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akımları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tarafından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metal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levhada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üretilen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ısı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Üretilen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ısıdan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sonra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metal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ısıtılır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Bu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enerji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elektrik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enerjisi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üretmek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için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kullanılabilir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Elektromanyetik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modelleme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Şekil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2'de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gösterilmiştir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884" spc="-3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endParaRPr lang="en-US" sz="1884" spc="-3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endParaRPr lang="en-US" sz="1884" spc="-3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endParaRPr lang="en-US" sz="1884" spc="-3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endParaRPr lang="en-US" sz="1884" spc="-3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endParaRPr lang="en-US" sz="1884" spc="-3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endParaRPr lang="en-US" sz="1648" b="1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en-US" sz="1648" b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Şekil</a:t>
            </a:r>
            <a:r>
              <a:rPr lang="en-US" sz="1648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2</a:t>
            </a:r>
            <a:r>
              <a:rPr lang="tr-TR" sz="1648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en-US" sz="1648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48" b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Isıtma</a:t>
            </a:r>
            <a:r>
              <a:rPr lang="en-US" sz="1648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48" b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plakası</a:t>
            </a:r>
            <a:r>
              <a:rPr lang="en-US" sz="1648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48" b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ve</a:t>
            </a:r>
            <a:r>
              <a:rPr lang="en-US" sz="1648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48" b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uyarma</a:t>
            </a:r>
            <a:r>
              <a:rPr lang="en-US" sz="1648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48" b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bobininden</a:t>
            </a:r>
            <a:r>
              <a:rPr lang="en-US" sz="1648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48" b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uzaklığı</a:t>
            </a:r>
            <a:r>
              <a:rPr lang="en-US" sz="1648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(sol), </a:t>
            </a:r>
            <a:r>
              <a:rPr lang="en-US" sz="1648" b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İndüksiyon</a:t>
            </a:r>
            <a:r>
              <a:rPr lang="en-US" sz="1648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48" b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ısıtmanın</a:t>
            </a:r>
            <a:r>
              <a:rPr lang="en-US" sz="1648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48" b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ısı</a:t>
            </a:r>
            <a:r>
              <a:rPr lang="en-US" sz="1648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48" b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dağılımı</a:t>
            </a:r>
            <a:r>
              <a:rPr lang="en-US" sz="1648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(</a:t>
            </a:r>
            <a:r>
              <a:rPr lang="en-US" sz="1648" b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sağ</a:t>
            </a:r>
            <a:r>
              <a:rPr lang="en-US" sz="1648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)</a:t>
            </a:r>
            <a:endParaRPr lang="tr-TR" sz="1648" b="1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endParaRPr lang="tr-TR" sz="1648" b="1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Metal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plaka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10mmx10mm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kare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boyutlarında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1mm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kalınlığındadır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Malzemesi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çelik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seçilmiştir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Plaka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bobinin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içine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yerleştirilir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her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adımda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 mm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kaydırılır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Elektromanyetik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bobin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20mm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yarıçap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30mm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dış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yarıçap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100 tur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sayısı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tasarlanmıştır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Modelde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10kHz, 20kHz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30kHz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farklı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frekans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kullanılmıştır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Ek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5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farklı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akım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değeri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uygulanmıştır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Başlangıç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​​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sıcaklığı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25°C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seçilmiştir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Modelde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sıcaklık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artışları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incelenmiştir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648" b="1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Text Box 6">
            <a:extLst>
              <a:ext uri="{FF2B5EF4-FFF2-40B4-BE49-F238E27FC236}">
                <a16:creationId xmlns:a16="http://schemas.microsoft.com/office/drawing/2014/main" id="{151D7EE4-1A87-9D67-6A29-20C600A7B7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79166" y="5766173"/>
            <a:ext cx="8053562" cy="1387670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52986" tIns="26493" rIns="52986" bIns="26493"/>
          <a:lstStyle/>
          <a:p>
            <a:pPr indent="107661" algn="just">
              <a:lnSpc>
                <a:spcPct val="95000"/>
              </a:lnSpc>
              <a:spcAft>
                <a:spcPts val="353"/>
              </a:spcAft>
              <a:tabLst>
                <a:tab pos="0" algn="l"/>
                <a:tab pos="263546" algn="l"/>
                <a:tab pos="528027" algn="l"/>
                <a:tab pos="792508" algn="l"/>
                <a:tab pos="1056989" algn="l"/>
                <a:tab pos="1321470" algn="l"/>
                <a:tab pos="1585951" algn="l"/>
                <a:tab pos="1850431" algn="l"/>
                <a:tab pos="2114912" algn="l"/>
                <a:tab pos="2379393" algn="l"/>
                <a:tab pos="2643874" algn="l"/>
                <a:tab pos="2908355" algn="l"/>
                <a:tab pos="3172836" algn="l"/>
                <a:tab pos="3437316" algn="l"/>
                <a:tab pos="3701797" algn="l"/>
                <a:tab pos="3966278" algn="l"/>
                <a:tab pos="4230759" algn="l"/>
                <a:tab pos="4495240" algn="l"/>
                <a:tab pos="4759721" algn="l"/>
                <a:tab pos="5024201" algn="l"/>
                <a:tab pos="5288682" algn="l"/>
                <a:tab pos="5540079" algn="l"/>
                <a:tab pos="5966239" algn="l"/>
                <a:tab pos="6392399" algn="l"/>
                <a:tab pos="6818559" algn="l"/>
                <a:tab pos="7244719" algn="l"/>
                <a:tab pos="7670879" algn="l"/>
              </a:tabLst>
            </a:pPr>
            <a:r>
              <a:rPr lang="en-US" sz="2119" b="1" dirty="0">
                <a:solidFill>
                  <a:srgbClr val="33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V. </a:t>
            </a:r>
            <a:r>
              <a:rPr lang="tr-TR" sz="2119" b="1" dirty="0">
                <a:solidFill>
                  <a:srgbClr val="33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SONUÇLAR VE TARTIŞMA</a:t>
            </a:r>
            <a:endParaRPr lang="en-US" sz="1884" b="1" dirty="0">
              <a:solidFill>
                <a:srgbClr val="33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Elektromanyetik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indüksiyon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metal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plakada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ısı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üretir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Bu metal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plaka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termoelektrik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filmin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tarafında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bulunur</a:t>
            </a:r>
            <a:r>
              <a:rPr lang="en-US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1884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tr-TR" altLang="pl-PL" sz="1884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0" algn="l"/>
                <a:tab pos="263546" algn="l"/>
                <a:tab pos="528027" algn="l"/>
                <a:tab pos="792508" algn="l"/>
                <a:tab pos="1056989" algn="l"/>
                <a:tab pos="1321470" algn="l"/>
                <a:tab pos="1585951" algn="l"/>
                <a:tab pos="1850431" algn="l"/>
                <a:tab pos="2114912" algn="l"/>
                <a:tab pos="2379393" algn="l"/>
                <a:tab pos="2643874" algn="l"/>
                <a:tab pos="2908355" algn="l"/>
                <a:tab pos="3172836" algn="l"/>
                <a:tab pos="3437316" algn="l"/>
                <a:tab pos="3701797" algn="l"/>
                <a:tab pos="3966278" algn="l"/>
                <a:tab pos="4230759" algn="l"/>
                <a:tab pos="4495240" algn="l"/>
                <a:tab pos="4759721" algn="l"/>
                <a:tab pos="5024201" algn="l"/>
                <a:tab pos="5288682" algn="l"/>
                <a:tab pos="5540079" algn="l"/>
                <a:tab pos="5966239" algn="l"/>
                <a:tab pos="6392399" algn="l"/>
                <a:tab pos="6818559" algn="l"/>
                <a:tab pos="7244719" algn="l"/>
                <a:tab pos="7670879" algn="l"/>
              </a:tabLst>
            </a:pPr>
            <a:endParaRPr lang="tr-TR" altLang="pl-PL" sz="1884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0" algn="l"/>
                <a:tab pos="263546" algn="l"/>
                <a:tab pos="528027" algn="l"/>
                <a:tab pos="792508" algn="l"/>
                <a:tab pos="1056989" algn="l"/>
                <a:tab pos="1321470" algn="l"/>
                <a:tab pos="1585951" algn="l"/>
                <a:tab pos="1850431" algn="l"/>
                <a:tab pos="2114912" algn="l"/>
                <a:tab pos="2379393" algn="l"/>
                <a:tab pos="2643874" algn="l"/>
                <a:tab pos="2908355" algn="l"/>
                <a:tab pos="3172836" algn="l"/>
                <a:tab pos="3437316" algn="l"/>
                <a:tab pos="3701797" algn="l"/>
                <a:tab pos="3966278" algn="l"/>
                <a:tab pos="4230759" algn="l"/>
                <a:tab pos="4495240" algn="l"/>
                <a:tab pos="4759721" algn="l"/>
                <a:tab pos="5024201" algn="l"/>
                <a:tab pos="5288682" algn="l"/>
                <a:tab pos="5540079" algn="l"/>
                <a:tab pos="5966239" algn="l"/>
                <a:tab pos="6392399" algn="l"/>
                <a:tab pos="6818559" algn="l"/>
                <a:tab pos="7244719" algn="l"/>
                <a:tab pos="7670879" algn="l"/>
              </a:tabLst>
            </a:pPr>
            <a:endParaRPr lang="en-US" altLang="pl-PL" sz="1884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0" algn="l"/>
                <a:tab pos="263546" algn="l"/>
                <a:tab pos="528027" algn="l"/>
                <a:tab pos="792508" algn="l"/>
                <a:tab pos="1056989" algn="l"/>
                <a:tab pos="1321470" algn="l"/>
                <a:tab pos="1585951" algn="l"/>
                <a:tab pos="1850431" algn="l"/>
                <a:tab pos="2114912" algn="l"/>
                <a:tab pos="2379393" algn="l"/>
                <a:tab pos="2643874" algn="l"/>
                <a:tab pos="2908355" algn="l"/>
                <a:tab pos="3172836" algn="l"/>
                <a:tab pos="3437316" algn="l"/>
                <a:tab pos="3701797" algn="l"/>
                <a:tab pos="3966278" algn="l"/>
                <a:tab pos="4230759" algn="l"/>
                <a:tab pos="4495240" algn="l"/>
                <a:tab pos="4759721" algn="l"/>
                <a:tab pos="5024201" algn="l"/>
                <a:tab pos="5288682" algn="l"/>
                <a:tab pos="5540079" algn="l"/>
                <a:tab pos="5966239" algn="l"/>
                <a:tab pos="6392399" algn="l"/>
                <a:tab pos="6818559" algn="l"/>
                <a:tab pos="7244719" algn="l"/>
                <a:tab pos="7670879" algn="l"/>
              </a:tabLst>
            </a:pPr>
            <a:endParaRPr lang="en-US" altLang="pl-PL" sz="1884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0" algn="l"/>
                <a:tab pos="263546" algn="l"/>
                <a:tab pos="528027" algn="l"/>
                <a:tab pos="792508" algn="l"/>
                <a:tab pos="1056989" algn="l"/>
                <a:tab pos="1321470" algn="l"/>
                <a:tab pos="1585951" algn="l"/>
                <a:tab pos="1850431" algn="l"/>
                <a:tab pos="2114912" algn="l"/>
                <a:tab pos="2379393" algn="l"/>
                <a:tab pos="2643874" algn="l"/>
                <a:tab pos="2908355" algn="l"/>
                <a:tab pos="3172836" algn="l"/>
                <a:tab pos="3437316" algn="l"/>
                <a:tab pos="3701797" algn="l"/>
                <a:tab pos="3966278" algn="l"/>
                <a:tab pos="4230759" algn="l"/>
                <a:tab pos="4495240" algn="l"/>
                <a:tab pos="4759721" algn="l"/>
                <a:tab pos="5024201" algn="l"/>
                <a:tab pos="5288682" algn="l"/>
                <a:tab pos="5540079" algn="l"/>
                <a:tab pos="5966239" algn="l"/>
                <a:tab pos="6392399" algn="l"/>
                <a:tab pos="6818559" algn="l"/>
                <a:tab pos="7244719" algn="l"/>
                <a:tab pos="7670879" algn="l"/>
              </a:tabLst>
            </a:pPr>
            <a:endParaRPr lang="en-US" altLang="pl-PL" sz="1884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0" algn="l"/>
                <a:tab pos="263546" algn="l"/>
                <a:tab pos="528027" algn="l"/>
                <a:tab pos="792508" algn="l"/>
                <a:tab pos="1056989" algn="l"/>
                <a:tab pos="1321470" algn="l"/>
                <a:tab pos="1585951" algn="l"/>
                <a:tab pos="1850431" algn="l"/>
                <a:tab pos="2114912" algn="l"/>
                <a:tab pos="2379393" algn="l"/>
                <a:tab pos="2643874" algn="l"/>
                <a:tab pos="2908355" algn="l"/>
                <a:tab pos="3172836" algn="l"/>
                <a:tab pos="3437316" algn="l"/>
                <a:tab pos="3701797" algn="l"/>
                <a:tab pos="3966278" algn="l"/>
                <a:tab pos="4230759" algn="l"/>
                <a:tab pos="4495240" algn="l"/>
                <a:tab pos="4759721" algn="l"/>
                <a:tab pos="5024201" algn="l"/>
                <a:tab pos="5288682" algn="l"/>
                <a:tab pos="5540079" algn="l"/>
                <a:tab pos="5966239" algn="l"/>
                <a:tab pos="6392399" algn="l"/>
                <a:tab pos="6818559" algn="l"/>
                <a:tab pos="7244719" algn="l"/>
                <a:tab pos="7670879" algn="l"/>
              </a:tabLst>
            </a:pPr>
            <a:endParaRPr lang="en-US" altLang="pl-PL" sz="1884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0" algn="l"/>
                <a:tab pos="263546" algn="l"/>
                <a:tab pos="528027" algn="l"/>
                <a:tab pos="792508" algn="l"/>
                <a:tab pos="1056989" algn="l"/>
                <a:tab pos="1321470" algn="l"/>
                <a:tab pos="1585951" algn="l"/>
                <a:tab pos="1850431" algn="l"/>
                <a:tab pos="2114912" algn="l"/>
                <a:tab pos="2379393" algn="l"/>
                <a:tab pos="2643874" algn="l"/>
                <a:tab pos="2908355" algn="l"/>
                <a:tab pos="3172836" algn="l"/>
                <a:tab pos="3437316" algn="l"/>
                <a:tab pos="3701797" algn="l"/>
                <a:tab pos="3966278" algn="l"/>
                <a:tab pos="4230759" algn="l"/>
                <a:tab pos="4495240" algn="l"/>
                <a:tab pos="4759721" algn="l"/>
                <a:tab pos="5024201" algn="l"/>
                <a:tab pos="5288682" algn="l"/>
                <a:tab pos="5540079" algn="l"/>
                <a:tab pos="5966239" algn="l"/>
                <a:tab pos="6392399" algn="l"/>
                <a:tab pos="6818559" algn="l"/>
                <a:tab pos="7244719" algn="l"/>
                <a:tab pos="7670879" algn="l"/>
              </a:tabLst>
            </a:pPr>
            <a:endParaRPr lang="en-US" altLang="pl-PL" sz="1884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0" algn="l"/>
                <a:tab pos="263546" algn="l"/>
                <a:tab pos="528027" algn="l"/>
                <a:tab pos="792508" algn="l"/>
                <a:tab pos="1056989" algn="l"/>
                <a:tab pos="1321470" algn="l"/>
                <a:tab pos="1585951" algn="l"/>
                <a:tab pos="1850431" algn="l"/>
                <a:tab pos="2114912" algn="l"/>
                <a:tab pos="2379393" algn="l"/>
                <a:tab pos="2643874" algn="l"/>
                <a:tab pos="2908355" algn="l"/>
                <a:tab pos="3172836" algn="l"/>
                <a:tab pos="3437316" algn="l"/>
                <a:tab pos="3701797" algn="l"/>
                <a:tab pos="3966278" algn="l"/>
                <a:tab pos="4230759" algn="l"/>
                <a:tab pos="4495240" algn="l"/>
                <a:tab pos="4759721" algn="l"/>
                <a:tab pos="5024201" algn="l"/>
                <a:tab pos="5288682" algn="l"/>
                <a:tab pos="5540079" algn="l"/>
                <a:tab pos="5966239" algn="l"/>
                <a:tab pos="6392399" algn="l"/>
                <a:tab pos="6818559" algn="l"/>
                <a:tab pos="7244719" algn="l"/>
                <a:tab pos="7670879" algn="l"/>
              </a:tabLst>
            </a:pPr>
            <a:endParaRPr lang="en-US" altLang="pl-PL" sz="1884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0" algn="l"/>
                <a:tab pos="263546" algn="l"/>
                <a:tab pos="528027" algn="l"/>
                <a:tab pos="792508" algn="l"/>
                <a:tab pos="1056989" algn="l"/>
                <a:tab pos="1321470" algn="l"/>
                <a:tab pos="1585951" algn="l"/>
                <a:tab pos="1850431" algn="l"/>
                <a:tab pos="2114912" algn="l"/>
                <a:tab pos="2379393" algn="l"/>
                <a:tab pos="2643874" algn="l"/>
                <a:tab pos="2908355" algn="l"/>
                <a:tab pos="3172836" algn="l"/>
                <a:tab pos="3437316" algn="l"/>
                <a:tab pos="3701797" algn="l"/>
                <a:tab pos="3966278" algn="l"/>
                <a:tab pos="4230759" algn="l"/>
                <a:tab pos="4495240" algn="l"/>
                <a:tab pos="4759721" algn="l"/>
                <a:tab pos="5024201" algn="l"/>
                <a:tab pos="5288682" algn="l"/>
                <a:tab pos="5540079" algn="l"/>
                <a:tab pos="5966239" algn="l"/>
                <a:tab pos="6392399" algn="l"/>
                <a:tab pos="6818559" algn="l"/>
                <a:tab pos="7244719" algn="l"/>
                <a:tab pos="7670879" algn="l"/>
              </a:tabLst>
            </a:pPr>
            <a:r>
              <a:rPr lang="en-US" sz="1648" b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Şekil</a:t>
            </a:r>
            <a:r>
              <a:rPr lang="en-US" sz="1648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3</a:t>
            </a:r>
            <a:r>
              <a:rPr lang="tr-TR" sz="1648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en-US" sz="1648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10kHz'de </a:t>
            </a:r>
            <a:r>
              <a:rPr lang="en-US" sz="1648" b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Akım</a:t>
            </a:r>
            <a:r>
              <a:rPr lang="en-US" sz="1648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48" b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ve</a:t>
            </a:r>
            <a:r>
              <a:rPr lang="en-US" sz="1648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48" b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Mesafeye</a:t>
            </a:r>
            <a:r>
              <a:rPr lang="en-US" sz="1648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48" b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Göre</a:t>
            </a:r>
            <a:r>
              <a:rPr lang="en-US" sz="1648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48" b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Sıcaklık</a:t>
            </a:r>
            <a:r>
              <a:rPr lang="en-US" sz="1648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48" b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Değişimi</a:t>
            </a:r>
            <a:endParaRPr lang="en-US" altLang="pl-PL" sz="1884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0" algn="l"/>
                <a:tab pos="263546" algn="l"/>
                <a:tab pos="528027" algn="l"/>
                <a:tab pos="792508" algn="l"/>
                <a:tab pos="1056989" algn="l"/>
                <a:tab pos="1321470" algn="l"/>
                <a:tab pos="1585951" algn="l"/>
                <a:tab pos="1850431" algn="l"/>
                <a:tab pos="2114912" algn="l"/>
                <a:tab pos="2379393" algn="l"/>
                <a:tab pos="2643874" algn="l"/>
                <a:tab pos="2908355" algn="l"/>
                <a:tab pos="3172836" algn="l"/>
                <a:tab pos="3437316" algn="l"/>
                <a:tab pos="3701797" algn="l"/>
                <a:tab pos="3966278" algn="l"/>
                <a:tab pos="4230759" algn="l"/>
                <a:tab pos="4495240" algn="l"/>
                <a:tab pos="4759721" algn="l"/>
                <a:tab pos="5024201" algn="l"/>
                <a:tab pos="5288682" algn="l"/>
                <a:tab pos="5540079" algn="l"/>
                <a:tab pos="5966239" algn="l"/>
                <a:tab pos="6392399" algn="l"/>
                <a:tab pos="6818559" algn="l"/>
                <a:tab pos="7244719" algn="l"/>
                <a:tab pos="7670879" algn="l"/>
              </a:tabLst>
            </a:pPr>
            <a:endParaRPr lang="en-US" altLang="pl-PL" sz="1884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0" algn="l"/>
                <a:tab pos="263546" algn="l"/>
                <a:tab pos="528027" algn="l"/>
                <a:tab pos="792508" algn="l"/>
                <a:tab pos="1056989" algn="l"/>
                <a:tab pos="1321470" algn="l"/>
                <a:tab pos="1585951" algn="l"/>
                <a:tab pos="1850431" algn="l"/>
                <a:tab pos="2114912" algn="l"/>
                <a:tab pos="2379393" algn="l"/>
                <a:tab pos="2643874" algn="l"/>
                <a:tab pos="2908355" algn="l"/>
                <a:tab pos="3172836" algn="l"/>
                <a:tab pos="3437316" algn="l"/>
                <a:tab pos="3701797" algn="l"/>
                <a:tab pos="3966278" algn="l"/>
                <a:tab pos="4230759" algn="l"/>
                <a:tab pos="4495240" algn="l"/>
                <a:tab pos="4759721" algn="l"/>
                <a:tab pos="5024201" algn="l"/>
                <a:tab pos="5288682" algn="l"/>
                <a:tab pos="5540079" algn="l"/>
                <a:tab pos="5966239" algn="l"/>
                <a:tab pos="6392399" algn="l"/>
                <a:tab pos="6818559" algn="l"/>
                <a:tab pos="7244719" algn="l"/>
                <a:tab pos="7670879" algn="l"/>
              </a:tabLst>
            </a:pPr>
            <a:endParaRPr lang="en-US" altLang="pl-PL" sz="1884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0" algn="l"/>
                <a:tab pos="263546" algn="l"/>
                <a:tab pos="528027" algn="l"/>
                <a:tab pos="792508" algn="l"/>
                <a:tab pos="1056989" algn="l"/>
                <a:tab pos="1321470" algn="l"/>
                <a:tab pos="1585951" algn="l"/>
                <a:tab pos="1850431" algn="l"/>
                <a:tab pos="2114912" algn="l"/>
                <a:tab pos="2379393" algn="l"/>
                <a:tab pos="2643874" algn="l"/>
                <a:tab pos="2908355" algn="l"/>
                <a:tab pos="3172836" algn="l"/>
                <a:tab pos="3437316" algn="l"/>
                <a:tab pos="3701797" algn="l"/>
                <a:tab pos="3966278" algn="l"/>
                <a:tab pos="4230759" algn="l"/>
                <a:tab pos="4495240" algn="l"/>
                <a:tab pos="4759721" algn="l"/>
                <a:tab pos="5024201" algn="l"/>
                <a:tab pos="5288682" algn="l"/>
                <a:tab pos="5540079" algn="l"/>
                <a:tab pos="5966239" algn="l"/>
                <a:tab pos="6392399" algn="l"/>
                <a:tab pos="6818559" algn="l"/>
                <a:tab pos="7244719" algn="l"/>
                <a:tab pos="7670879" algn="l"/>
              </a:tabLst>
            </a:pPr>
            <a:endParaRPr lang="en-US" altLang="pl-PL" sz="1884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0" algn="l"/>
                <a:tab pos="263546" algn="l"/>
                <a:tab pos="528027" algn="l"/>
                <a:tab pos="792508" algn="l"/>
                <a:tab pos="1056989" algn="l"/>
                <a:tab pos="1321470" algn="l"/>
                <a:tab pos="1585951" algn="l"/>
                <a:tab pos="1850431" algn="l"/>
                <a:tab pos="2114912" algn="l"/>
                <a:tab pos="2379393" algn="l"/>
                <a:tab pos="2643874" algn="l"/>
                <a:tab pos="2908355" algn="l"/>
                <a:tab pos="3172836" algn="l"/>
                <a:tab pos="3437316" algn="l"/>
                <a:tab pos="3701797" algn="l"/>
                <a:tab pos="3966278" algn="l"/>
                <a:tab pos="4230759" algn="l"/>
                <a:tab pos="4495240" algn="l"/>
                <a:tab pos="4759721" algn="l"/>
                <a:tab pos="5024201" algn="l"/>
                <a:tab pos="5288682" algn="l"/>
                <a:tab pos="5540079" algn="l"/>
                <a:tab pos="5966239" algn="l"/>
                <a:tab pos="6392399" algn="l"/>
                <a:tab pos="6818559" algn="l"/>
                <a:tab pos="7244719" algn="l"/>
                <a:tab pos="7670879" algn="l"/>
              </a:tabLst>
            </a:pPr>
            <a:endParaRPr lang="en-US" altLang="pl-PL" sz="1884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0" algn="l"/>
                <a:tab pos="263546" algn="l"/>
                <a:tab pos="528027" algn="l"/>
                <a:tab pos="792508" algn="l"/>
                <a:tab pos="1056989" algn="l"/>
                <a:tab pos="1321470" algn="l"/>
                <a:tab pos="1585951" algn="l"/>
                <a:tab pos="1850431" algn="l"/>
                <a:tab pos="2114912" algn="l"/>
                <a:tab pos="2379393" algn="l"/>
                <a:tab pos="2643874" algn="l"/>
                <a:tab pos="2908355" algn="l"/>
                <a:tab pos="3172836" algn="l"/>
                <a:tab pos="3437316" algn="l"/>
                <a:tab pos="3701797" algn="l"/>
                <a:tab pos="3966278" algn="l"/>
                <a:tab pos="4230759" algn="l"/>
                <a:tab pos="4495240" algn="l"/>
                <a:tab pos="4759721" algn="l"/>
                <a:tab pos="5024201" algn="l"/>
                <a:tab pos="5288682" algn="l"/>
                <a:tab pos="5540079" algn="l"/>
                <a:tab pos="5966239" algn="l"/>
                <a:tab pos="6392399" algn="l"/>
                <a:tab pos="6818559" algn="l"/>
                <a:tab pos="7244719" algn="l"/>
                <a:tab pos="7670879" algn="l"/>
              </a:tabLst>
            </a:pPr>
            <a:endParaRPr lang="en-US" altLang="pl-PL" sz="1884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0" algn="l"/>
                <a:tab pos="263546" algn="l"/>
                <a:tab pos="528027" algn="l"/>
                <a:tab pos="792508" algn="l"/>
                <a:tab pos="1056989" algn="l"/>
                <a:tab pos="1321470" algn="l"/>
                <a:tab pos="1585951" algn="l"/>
                <a:tab pos="1850431" algn="l"/>
                <a:tab pos="2114912" algn="l"/>
                <a:tab pos="2379393" algn="l"/>
                <a:tab pos="2643874" algn="l"/>
                <a:tab pos="2908355" algn="l"/>
                <a:tab pos="3172836" algn="l"/>
                <a:tab pos="3437316" algn="l"/>
                <a:tab pos="3701797" algn="l"/>
                <a:tab pos="3966278" algn="l"/>
                <a:tab pos="4230759" algn="l"/>
                <a:tab pos="4495240" algn="l"/>
                <a:tab pos="4759721" algn="l"/>
                <a:tab pos="5024201" algn="l"/>
                <a:tab pos="5288682" algn="l"/>
                <a:tab pos="5540079" algn="l"/>
                <a:tab pos="5966239" algn="l"/>
                <a:tab pos="6392399" algn="l"/>
                <a:tab pos="6818559" algn="l"/>
                <a:tab pos="7244719" algn="l"/>
                <a:tab pos="7670879" algn="l"/>
              </a:tabLst>
            </a:pPr>
            <a:endParaRPr lang="en-US" altLang="pl-PL" sz="1884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0" algn="l"/>
                <a:tab pos="263546" algn="l"/>
                <a:tab pos="528027" algn="l"/>
                <a:tab pos="792508" algn="l"/>
                <a:tab pos="1056989" algn="l"/>
                <a:tab pos="1321470" algn="l"/>
                <a:tab pos="1585951" algn="l"/>
                <a:tab pos="1850431" algn="l"/>
                <a:tab pos="2114912" algn="l"/>
                <a:tab pos="2379393" algn="l"/>
                <a:tab pos="2643874" algn="l"/>
                <a:tab pos="2908355" algn="l"/>
                <a:tab pos="3172836" algn="l"/>
                <a:tab pos="3437316" algn="l"/>
                <a:tab pos="3701797" algn="l"/>
                <a:tab pos="3966278" algn="l"/>
                <a:tab pos="4230759" algn="l"/>
                <a:tab pos="4495240" algn="l"/>
                <a:tab pos="4759721" algn="l"/>
                <a:tab pos="5024201" algn="l"/>
                <a:tab pos="5288682" algn="l"/>
                <a:tab pos="5540079" algn="l"/>
                <a:tab pos="5966239" algn="l"/>
                <a:tab pos="6392399" algn="l"/>
                <a:tab pos="6818559" algn="l"/>
                <a:tab pos="7244719" algn="l"/>
                <a:tab pos="7670879" algn="l"/>
              </a:tabLst>
            </a:pPr>
            <a:endParaRPr lang="en-US" altLang="pl-PL" sz="1884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0" algn="l"/>
                <a:tab pos="263546" algn="l"/>
                <a:tab pos="528027" algn="l"/>
                <a:tab pos="792508" algn="l"/>
                <a:tab pos="1056989" algn="l"/>
                <a:tab pos="1321470" algn="l"/>
                <a:tab pos="1585951" algn="l"/>
                <a:tab pos="1850431" algn="l"/>
                <a:tab pos="2114912" algn="l"/>
                <a:tab pos="2379393" algn="l"/>
                <a:tab pos="2643874" algn="l"/>
                <a:tab pos="2908355" algn="l"/>
                <a:tab pos="3172836" algn="l"/>
                <a:tab pos="3437316" algn="l"/>
                <a:tab pos="3701797" algn="l"/>
                <a:tab pos="3966278" algn="l"/>
                <a:tab pos="4230759" algn="l"/>
                <a:tab pos="4495240" algn="l"/>
                <a:tab pos="4759721" algn="l"/>
                <a:tab pos="5024201" algn="l"/>
                <a:tab pos="5288682" algn="l"/>
                <a:tab pos="5540079" algn="l"/>
                <a:tab pos="5966239" algn="l"/>
                <a:tab pos="6392399" algn="l"/>
                <a:tab pos="6818559" algn="l"/>
                <a:tab pos="7244719" algn="l"/>
                <a:tab pos="7670879" algn="l"/>
              </a:tabLst>
            </a:pPr>
            <a:endParaRPr lang="en-US" altLang="pl-PL" sz="1884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0" algn="l"/>
                <a:tab pos="263546" algn="l"/>
                <a:tab pos="528027" algn="l"/>
                <a:tab pos="792508" algn="l"/>
                <a:tab pos="1056989" algn="l"/>
                <a:tab pos="1321470" algn="l"/>
                <a:tab pos="1585951" algn="l"/>
                <a:tab pos="1850431" algn="l"/>
                <a:tab pos="2114912" algn="l"/>
                <a:tab pos="2379393" algn="l"/>
                <a:tab pos="2643874" algn="l"/>
                <a:tab pos="2908355" algn="l"/>
                <a:tab pos="3172836" algn="l"/>
                <a:tab pos="3437316" algn="l"/>
                <a:tab pos="3701797" algn="l"/>
                <a:tab pos="3966278" algn="l"/>
                <a:tab pos="4230759" algn="l"/>
                <a:tab pos="4495240" algn="l"/>
                <a:tab pos="4759721" algn="l"/>
                <a:tab pos="5024201" algn="l"/>
                <a:tab pos="5288682" algn="l"/>
                <a:tab pos="5540079" algn="l"/>
                <a:tab pos="5966239" algn="l"/>
                <a:tab pos="6392399" algn="l"/>
                <a:tab pos="6818559" algn="l"/>
                <a:tab pos="7244719" algn="l"/>
                <a:tab pos="7670879" algn="l"/>
              </a:tabLst>
            </a:pPr>
            <a:r>
              <a:rPr lang="en-US" sz="1648" b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Şekil</a:t>
            </a:r>
            <a:r>
              <a:rPr lang="en-US" sz="1648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4</a:t>
            </a:r>
            <a:r>
              <a:rPr lang="tr-TR" sz="1648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en-US" sz="1648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20 </a:t>
            </a:r>
            <a:r>
              <a:rPr lang="en-US" sz="1648" b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kHz'de</a:t>
            </a:r>
            <a:r>
              <a:rPr lang="en-US" sz="1648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48" b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Akım</a:t>
            </a:r>
            <a:r>
              <a:rPr lang="en-US" sz="1648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48" b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ve</a:t>
            </a:r>
            <a:r>
              <a:rPr lang="en-US" sz="1648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48" b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Mesafeye</a:t>
            </a:r>
            <a:r>
              <a:rPr lang="en-US" sz="1648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48" b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Göre</a:t>
            </a:r>
            <a:r>
              <a:rPr lang="en-US" sz="1648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48" b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Sıcaklık</a:t>
            </a:r>
            <a:r>
              <a:rPr lang="en-US" sz="1648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48" b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Değişimi</a:t>
            </a:r>
            <a:endParaRPr lang="en-US" altLang="pl-PL" sz="1884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0" algn="l"/>
                <a:tab pos="263546" algn="l"/>
                <a:tab pos="528027" algn="l"/>
                <a:tab pos="792508" algn="l"/>
                <a:tab pos="1056989" algn="l"/>
                <a:tab pos="1321470" algn="l"/>
                <a:tab pos="1585951" algn="l"/>
                <a:tab pos="1850431" algn="l"/>
                <a:tab pos="2114912" algn="l"/>
                <a:tab pos="2379393" algn="l"/>
                <a:tab pos="2643874" algn="l"/>
                <a:tab pos="2908355" algn="l"/>
                <a:tab pos="3172836" algn="l"/>
                <a:tab pos="3437316" algn="l"/>
                <a:tab pos="3701797" algn="l"/>
                <a:tab pos="3966278" algn="l"/>
                <a:tab pos="4230759" algn="l"/>
                <a:tab pos="4495240" algn="l"/>
                <a:tab pos="4759721" algn="l"/>
                <a:tab pos="5024201" algn="l"/>
                <a:tab pos="5288682" algn="l"/>
                <a:tab pos="5540079" algn="l"/>
                <a:tab pos="5966239" algn="l"/>
                <a:tab pos="6392399" algn="l"/>
                <a:tab pos="6818559" algn="l"/>
                <a:tab pos="7244719" algn="l"/>
                <a:tab pos="7670879" algn="l"/>
              </a:tabLst>
            </a:pPr>
            <a:endParaRPr lang="en-US" altLang="pl-PL" sz="1884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0" algn="l"/>
                <a:tab pos="263546" algn="l"/>
                <a:tab pos="528027" algn="l"/>
                <a:tab pos="792508" algn="l"/>
                <a:tab pos="1056989" algn="l"/>
                <a:tab pos="1321470" algn="l"/>
                <a:tab pos="1585951" algn="l"/>
                <a:tab pos="1850431" algn="l"/>
                <a:tab pos="2114912" algn="l"/>
                <a:tab pos="2379393" algn="l"/>
                <a:tab pos="2643874" algn="l"/>
                <a:tab pos="2908355" algn="l"/>
                <a:tab pos="3172836" algn="l"/>
                <a:tab pos="3437316" algn="l"/>
                <a:tab pos="3701797" algn="l"/>
                <a:tab pos="3966278" algn="l"/>
                <a:tab pos="4230759" algn="l"/>
                <a:tab pos="4495240" algn="l"/>
                <a:tab pos="4759721" algn="l"/>
                <a:tab pos="5024201" algn="l"/>
                <a:tab pos="5288682" algn="l"/>
                <a:tab pos="5540079" algn="l"/>
                <a:tab pos="5966239" algn="l"/>
                <a:tab pos="6392399" algn="l"/>
                <a:tab pos="6818559" algn="l"/>
                <a:tab pos="7244719" algn="l"/>
                <a:tab pos="7670879" algn="l"/>
              </a:tabLst>
            </a:pPr>
            <a:endParaRPr lang="en-US" altLang="pl-PL" sz="1884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0" algn="l"/>
                <a:tab pos="263546" algn="l"/>
                <a:tab pos="528027" algn="l"/>
                <a:tab pos="792508" algn="l"/>
                <a:tab pos="1056989" algn="l"/>
                <a:tab pos="1321470" algn="l"/>
                <a:tab pos="1585951" algn="l"/>
                <a:tab pos="1850431" algn="l"/>
                <a:tab pos="2114912" algn="l"/>
                <a:tab pos="2379393" algn="l"/>
                <a:tab pos="2643874" algn="l"/>
                <a:tab pos="2908355" algn="l"/>
                <a:tab pos="3172836" algn="l"/>
                <a:tab pos="3437316" algn="l"/>
                <a:tab pos="3701797" algn="l"/>
                <a:tab pos="3966278" algn="l"/>
                <a:tab pos="4230759" algn="l"/>
                <a:tab pos="4495240" algn="l"/>
                <a:tab pos="4759721" algn="l"/>
                <a:tab pos="5024201" algn="l"/>
                <a:tab pos="5288682" algn="l"/>
                <a:tab pos="5540079" algn="l"/>
                <a:tab pos="5966239" algn="l"/>
                <a:tab pos="6392399" algn="l"/>
                <a:tab pos="6818559" algn="l"/>
                <a:tab pos="7244719" algn="l"/>
                <a:tab pos="7670879" algn="l"/>
              </a:tabLst>
            </a:pPr>
            <a:endParaRPr lang="en-US" altLang="pl-PL" sz="1884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0" algn="l"/>
                <a:tab pos="263546" algn="l"/>
                <a:tab pos="528027" algn="l"/>
                <a:tab pos="792508" algn="l"/>
                <a:tab pos="1056989" algn="l"/>
                <a:tab pos="1321470" algn="l"/>
                <a:tab pos="1585951" algn="l"/>
                <a:tab pos="1850431" algn="l"/>
                <a:tab pos="2114912" algn="l"/>
                <a:tab pos="2379393" algn="l"/>
                <a:tab pos="2643874" algn="l"/>
                <a:tab pos="2908355" algn="l"/>
                <a:tab pos="3172836" algn="l"/>
                <a:tab pos="3437316" algn="l"/>
                <a:tab pos="3701797" algn="l"/>
                <a:tab pos="3966278" algn="l"/>
                <a:tab pos="4230759" algn="l"/>
                <a:tab pos="4495240" algn="l"/>
                <a:tab pos="4759721" algn="l"/>
                <a:tab pos="5024201" algn="l"/>
                <a:tab pos="5288682" algn="l"/>
                <a:tab pos="5540079" algn="l"/>
                <a:tab pos="5966239" algn="l"/>
                <a:tab pos="6392399" algn="l"/>
                <a:tab pos="6818559" algn="l"/>
                <a:tab pos="7244719" algn="l"/>
                <a:tab pos="7670879" algn="l"/>
              </a:tabLst>
            </a:pPr>
            <a:endParaRPr lang="en-US" altLang="pl-PL" sz="1884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0" algn="l"/>
                <a:tab pos="263546" algn="l"/>
                <a:tab pos="528027" algn="l"/>
                <a:tab pos="792508" algn="l"/>
                <a:tab pos="1056989" algn="l"/>
                <a:tab pos="1321470" algn="l"/>
                <a:tab pos="1585951" algn="l"/>
                <a:tab pos="1850431" algn="l"/>
                <a:tab pos="2114912" algn="l"/>
                <a:tab pos="2379393" algn="l"/>
                <a:tab pos="2643874" algn="l"/>
                <a:tab pos="2908355" algn="l"/>
                <a:tab pos="3172836" algn="l"/>
                <a:tab pos="3437316" algn="l"/>
                <a:tab pos="3701797" algn="l"/>
                <a:tab pos="3966278" algn="l"/>
                <a:tab pos="4230759" algn="l"/>
                <a:tab pos="4495240" algn="l"/>
                <a:tab pos="4759721" algn="l"/>
                <a:tab pos="5024201" algn="l"/>
                <a:tab pos="5288682" algn="l"/>
                <a:tab pos="5540079" algn="l"/>
                <a:tab pos="5966239" algn="l"/>
                <a:tab pos="6392399" algn="l"/>
                <a:tab pos="6818559" algn="l"/>
                <a:tab pos="7244719" algn="l"/>
                <a:tab pos="7670879" algn="l"/>
              </a:tabLst>
            </a:pPr>
            <a:endParaRPr lang="tr-TR" altLang="pl-PL" sz="1884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0" algn="l"/>
                <a:tab pos="263546" algn="l"/>
                <a:tab pos="528027" algn="l"/>
                <a:tab pos="792508" algn="l"/>
                <a:tab pos="1056989" algn="l"/>
                <a:tab pos="1321470" algn="l"/>
                <a:tab pos="1585951" algn="l"/>
                <a:tab pos="1850431" algn="l"/>
                <a:tab pos="2114912" algn="l"/>
                <a:tab pos="2379393" algn="l"/>
                <a:tab pos="2643874" algn="l"/>
                <a:tab pos="2908355" algn="l"/>
                <a:tab pos="3172836" algn="l"/>
                <a:tab pos="3437316" algn="l"/>
                <a:tab pos="3701797" algn="l"/>
                <a:tab pos="3966278" algn="l"/>
                <a:tab pos="4230759" algn="l"/>
                <a:tab pos="4495240" algn="l"/>
                <a:tab pos="4759721" algn="l"/>
                <a:tab pos="5024201" algn="l"/>
                <a:tab pos="5288682" algn="l"/>
                <a:tab pos="5540079" algn="l"/>
                <a:tab pos="5966239" algn="l"/>
                <a:tab pos="6392399" algn="l"/>
                <a:tab pos="6818559" algn="l"/>
                <a:tab pos="7244719" algn="l"/>
                <a:tab pos="7670879" algn="l"/>
              </a:tabLst>
            </a:pPr>
            <a:endParaRPr lang="en-US" altLang="pl-PL" sz="1884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0" algn="l"/>
                <a:tab pos="263546" algn="l"/>
                <a:tab pos="528027" algn="l"/>
                <a:tab pos="792508" algn="l"/>
                <a:tab pos="1056989" algn="l"/>
                <a:tab pos="1321470" algn="l"/>
                <a:tab pos="1585951" algn="l"/>
                <a:tab pos="1850431" algn="l"/>
                <a:tab pos="2114912" algn="l"/>
                <a:tab pos="2379393" algn="l"/>
                <a:tab pos="2643874" algn="l"/>
                <a:tab pos="2908355" algn="l"/>
                <a:tab pos="3172836" algn="l"/>
                <a:tab pos="3437316" algn="l"/>
                <a:tab pos="3701797" algn="l"/>
                <a:tab pos="3966278" algn="l"/>
                <a:tab pos="4230759" algn="l"/>
                <a:tab pos="4495240" algn="l"/>
                <a:tab pos="4759721" algn="l"/>
                <a:tab pos="5024201" algn="l"/>
                <a:tab pos="5288682" algn="l"/>
                <a:tab pos="5540079" algn="l"/>
                <a:tab pos="5966239" algn="l"/>
                <a:tab pos="6392399" algn="l"/>
                <a:tab pos="6818559" algn="l"/>
                <a:tab pos="7244719" algn="l"/>
                <a:tab pos="7670879" algn="l"/>
              </a:tabLst>
            </a:pPr>
            <a:endParaRPr lang="en-US" altLang="pl-PL" sz="1884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0" algn="l"/>
                <a:tab pos="263546" algn="l"/>
                <a:tab pos="528027" algn="l"/>
                <a:tab pos="792508" algn="l"/>
                <a:tab pos="1056989" algn="l"/>
                <a:tab pos="1321470" algn="l"/>
                <a:tab pos="1585951" algn="l"/>
                <a:tab pos="1850431" algn="l"/>
                <a:tab pos="2114912" algn="l"/>
                <a:tab pos="2379393" algn="l"/>
                <a:tab pos="2643874" algn="l"/>
                <a:tab pos="2908355" algn="l"/>
                <a:tab pos="3172836" algn="l"/>
                <a:tab pos="3437316" algn="l"/>
                <a:tab pos="3701797" algn="l"/>
                <a:tab pos="3966278" algn="l"/>
                <a:tab pos="4230759" algn="l"/>
                <a:tab pos="4495240" algn="l"/>
                <a:tab pos="4759721" algn="l"/>
                <a:tab pos="5024201" algn="l"/>
                <a:tab pos="5288682" algn="l"/>
                <a:tab pos="5540079" algn="l"/>
                <a:tab pos="5966239" algn="l"/>
                <a:tab pos="6392399" algn="l"/>
                <a:tab pos="6818559" algn="l"/>
                <a:tab pos="7244719" algn="l"/>
                <a:tab pos="7670879" algn="l"/>
              </a:tabLst>
            </a:pPr>
            <a:endParaRPr lang="en-US" altLang="pl-PL" sz="1884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0" algn="l"/>
                <a:tab pos="263546" algn="l"/>
                <a:tab pos="528027" algn="l"/>
                <a:tab pos="792508" algn="l"/>
                <a:tab pos="1056989" algn="l"/>
                <a:tab pos="1321470" algn="l"/>
                <a:tab pos="1585951" algn="l"/>
                <a:tab pos="1850431" algn="l"/>
                <a:tab pos="2114912" algn="l"/>
                <a:tab pos="2379393" algn="l"/>
                <a:tab pos="2643874" algn="l"/>
                <a:tab pos="2908355" algn="l"/>
                <a:tab pos="3172836" algn="l"/>
                <a:tab pos="3437316" algn="l"/>
                <a:tab pos="3701797" algn="l"/>
                <a:tab pos="3966278" algn="l"/>
                <a:tab pos="4230759" algn="l"/>
                <a:tab pos="4495240" algn="l"/>
                <a:tab pos="4759721" algn="l"/>
                <a:tab pos="5024201" algn="l"/>
                <a:tab pos="5288682" algn="l"/>
                <a:tab pos="5540079" algn="l"/>
                <a:tab pos="5966239" algn="l"/>
                <a:tab pos="6392399" algn="l"/>
                <a:tab pos="6818559" algn="l"/>
                <a:tab pos="7244719" algn="l"/>
                <a:tab pos="7670879" algn="l"/>
              </a:tabLst>
            </a:pPr>
            <a:r>
              <a:rPr lang="en-US" sz="1648" b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Şekil</a:t>
            </a:r>
            <a:r>
              <a:rPr lang="en-US" sz="1648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5</a:t>
            </a:r>
            <a:r>
              <a:rPr lang="tr-TR" sz="1648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en-US" sz="1648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30 </a:t>
            </a:r>
            <a:r>
              <a:rPr lang="en-US" sz="1648" b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kHz'de</a:t>
            </a:r>
            <a:r>
              <a:rPr lang="en-US" sz="1648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48" b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Akım</a:t>
            </a:r>
            <a:r>
              <a:rPr lang="en-US" sz="1648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48" b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ve</a:t>
            </a:r>
            <a:r>
              <a:rPr lang="en-US" sz="1648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48" b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Mesafeye</a:t>
            </a:r>
            <a:r>
              <a:rPr lang="en-US" sz="1648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48" b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Göre</a:t>
            </a:r>
            <a:r>
              <a:rPr lang="en-US" sz="1648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48" b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Sıcaklık</a:t>
            </a:r>
            <a:r>
              <a:rPr lang="en-US" sz="1648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48" b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Değişimi</a:t>
            </a:r>
            <a:endParaRPr lang="en-US" altLang="pl-PL" sz="1884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tabLst>
                <a:tab pos="0" algn="l"/>
                <a:tab pos="263546" algn="l"/>
                <a:tab pos="528027" algn="l"/>
                <a:tab pos="792508" algn="l"/>
                <a:tab pos="1056989" algn="l"/>
                <a:tab pos="1321470" algn="l"/>
                <a:tab pos="1585951" algn="l"/>
                <a:tab pos="1850431" algn="l"/>
                <a:tab pos="2114912" algn="l"/>
                <a:tab pos="2379393" algn="l"/>
                <a:tab pos="2643874" algn="l"/>
                <a:tab pos="2908355" algn="l"/>
                <a:tab pos="3172836" algn="l"/>
                <a:tab pos="3437316" algn="l"/>
                <a:tab pos="3701797" algn="l"/>
                <a:tab pos="3966278" algn="l"/>
                <a:tab pos="4230759" algn="l"/>
                <a:tab pos="4495240" algn="l"/>
                <a:tab pos="4759721" algn="l"/>
                <a:tab pos="5024201" algn="l"/>
                <a:tab pos="5288682" algn="l"/>
                <a:tab pos="5540079" algn="l"/>
                <a:tab pos="5966239" algn="l"/>
                <a:tab pos="6392399" algn="l"/>
                <a:tab pos="6818559" algn="l"/>
                <a:tab pos="7244719" algn="l"/>
                <a:tab pos="7670879" algn="l"/>
              </a:tabLst>
            </a:pP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Akım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ve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mesafeye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bağlı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olarak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sıcaklık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değerlerindeki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değişim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Şekil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3, 4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ve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5'te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gösterilmiştir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Maksimum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sıcaklık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30 kHz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ve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x = 0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mm'de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61.66 °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C'ye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ulaşmıştır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Bu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sıcaklık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değişimleri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termoelektrik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modülün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sıcak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ve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soğuk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tarafı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arasında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elektriksel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potansiyel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üretebilir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COMSOL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modeline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Pedot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 PSS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tabanlı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termoelektrik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modül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eklenerek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metal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levha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ile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Pedot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 PSS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tabanlı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ince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filmler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arasındaki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ısı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transferi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incelenebilir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Farklı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Pedot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 PSS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çözeltilerinin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Seebeck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katsayısı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Tablo 1'de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gösterilmiştir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%5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Pedot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 PSS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tabanlı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ince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filmler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en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yüksek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Seebeck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katsayısına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sahip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olup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29,17 µV/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K'dir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Termoelektrik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modülün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iki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tarafı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arasında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sıcaklık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farkı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olduğunda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%5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Pedot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 PSS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ile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1,069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mV'a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kadar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potansiyel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farkı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üretilir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Manyetik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indüksiyon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modeli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yardımıyla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giyilebilir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ve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implante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edilebilir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cihazlar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için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voltaj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üretilebilir</a:t>
            </a:r>
            <a:r>
              <a:rPr lang="en-US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  <a:endParaRPr lang="tr-TR" sz="1884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tabLst>
                <a:tab pos="0" algn="l"/>
                <a:tab pos="263546" algn="l"/>
                <a:tab pos="528027" algn="l"/>
                <a:tab pos="792508" algn="l"/>
                <a:tab pos="1056989" algn="l"/>
                <a:tab pos="1321470" algn="l"/>
                <a:tab pos="1585951" algn="l"/>
                <a:tab pos="1850431" algn="l"/>
                <a:tab pos="2114912" algn="l"/>
                <a:tab pos="2379393" algn="l"/>
                <a:tab pos="2643874" algn="l"/>
                <a:tab pos="2908355" algn="l"/>
                <a:tab pos="3172836" algn="l"/>
                <a:tab pos="3437316" algn="l"/>
                <a:tab pos="3701797" algn="l"/>
                <a:tab pos="3966278" algn="l"/>
                <a:tab pos="4230759" algn="l"/>
                <a:tab pos="4495240" algn="l"/>
                <a:tab pos="4759721" algn="l"/>
                <a:tab pos="5024201" algn="l"/>
                <a:tab pos="5288682" algn="l"/>
                <a:tab pos="5540079" algn="l"/>
                <a:tab pos="5966239" algn="l"/>
                <a:tab pos="6392399" algn="l"/>
                <a:tab pos="6818559" algn="l"/>
                <a:tab pos="7244719" algn="l"/>
                <a:tab pos="7670879" algn="l"/>
              </a:tabLst>
            </a:pPr>
            <a:endParaRPr lang="tr-TR" sz="1884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tabLst>
                <a:tab pos="0" algn="l"/>
                <a:tab pos="263546" algn="l"/>
                <a:tab pos="528027" algn="l"/>
                <a:tab pos="792508" algn="l"/>
                <a:tab pos="1056989" algn="l"/>
                <a:tab pos="1321470" algn="l"/>
                <a:tab pos="1585951" algn="l"/>
                <a:tab pos="1850431" algn="l"/>
                <a:tab pos="2114912" algn="l"/>
                <a:tab pos="2379393" algn="l"/>
                <a:tab pos="2643874" algn="l"/>
                <a:tab pos="2908355" algn="l"/>
                <a:tab pos="3172836" algn="l"/>
                <a:tab pos="3437316" algn="l"/>
                <a:tab pos="3701797" algn="l"/>
                <a:tab pos="3966278" algn="l"/>
                <a:tab pos="4230759" algn="l"/>
                <a:tab pos="4495240" algn="l"/>
                <a:tab pos="4759721" algn="l"/>
                <a:tab pos="5024201" algn="l"/>
                <a:tab pos="5288682" algn="l"/>
                <a:tab pos="5540079" algn="l"/>
                <a:tab pos="5966239" algn="l"/>
                <a:tab pos="6392399" algn="l"/>
                <a:tab pos="6818559" algn="l"/>
                <a:tab pos="7244719" algn="l"/>
                <a:tab pos="7670879" algn="l"/>
              </a:tabLst>
            </a:pPr>
            <a:r>
              <a:rPr lang="tr-TR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Tablo 1. Farklı </a:t>
            </a:r>
            <a:r>
              <a:rPr lang="tr-TR" sz="1884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Pedot:PSS</a:t>
            </a:r>
            <a:r>
              <a:rPr lang="tr-TR" sz="1884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çözeltilerinin Seebeck katsayısı ve voltaj üretimi.</a:t>
            </a:r>
            <a:endParaRPr lang="tr-TR" altLang="pl-PL" sz="1884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tabLst>
                <a:tab pos="0" algn="l"/>
                <a:tab pos="263546" algn="l"/>
                <a:tab pos="528027" algn="l"/>
                <a:tab pos="792508" algn="l"/>
                <a:tab pos="1056989" algn="l"/>
                <a:tab pos="1321470" algn="l"/>
                <a:tab pos="1585951" algn="l"/>
                <a:tab pos="1850431" algn="l"/>
                <a:tab pos="2114912" algn="l"/>
                <a:tab pos="2379393" algn="l"/>
                <a:tab pos="2643874" algn="l"/>
                <a:tab pos="2908355" algn="l"/>
                <a:tab pos="3172836" algn="l"/>
                <a:tab pos="3437316" algn="l"/>
                <a:tab pos="3701797" algn="l"/>
                <a:tab pos="3966278" algn="l"/>
                <a:tab pos="4230759" algn="l"/>
                <a:tab pos="4495240" algn="l"/>
                <a:tab pos="4759721" algn="l"/>
                <a:tab pos="5024201" algn="l"/>
                <a:tab pos="5288682" algn="l"/>
                <a:tab pos="5540079" algn="l"/>
                <a:tab pos="5966239" algn="l"/>
                <a:tab pos="6392399" algn="l"/>
                <a:tab pos="6818559" algn="l"/>
                <a:tab pos="7244719" algn="l"/>
                <a:tab pos="7670879" algn="l"/>
              </a:tabLst>
            </a:pPr>
            <a:endParaRPr lang="tr-TR" altLang="pl-PL" sz="1884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tabLst>
                <a:tab pos="0" algn="l"/>
                <a:tab pos="263546" algn="l"/>
                <a:tab pos="528027" algn="l"/>
                <a:tab pos="792508" algn="l"/>
                <a:tab pos="1056989" algn="l"/>
                <a:tab pos="1321470" algn="l"/>
                <a:tab pos="1585951" algn="l"/>
                <a:tab pos="1850431" algn="l"/>
                <a:tab pos="2114912" algn="l"/>
                <a:tab pos="2379393" algn="l"/>
                <a:tab pos="2643874" algn="l"/>
                <a:tab pos="2908355" algn="l"/>
                <a:tab pos="3172836" algn="l"/>
                <a:tab pos="3437316" algn="l"/>
                <a:tab pos="3701797" algn="l"/>
                <a:tab pos="3966278" algn="l"/>
                <a:tab pos="4230759" algn="l"/>
                <a:tab pos="4495240" algn="l"/>
                <a:tab pos="4759721" algn="l"/>
                <a:tab pos="5024201" algn="l"/>
                <a:tab pos="5288682" algn="l"/>
                <a:tab pos="5540079" algn="l"/>
                <a:tab pos="5966239" algn="l"/>
                <a:tab pos="6392399" algn="l"/>
                <a:tab pos="6818559" algn="l"/>
                <a:tab pos="7244719" algn="l"/>
                <a:tab pos="7670879" algn="l"/>
              </a:tabLst>
            </a:pPr>
            <a:endParaRPr lang="tr-TR" altLang="pl-PL" sz="1884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tabLst>
                <a:tab pos="0" algn="l"/>
                <a:tab pos="263546" algn="l"/>
                <a:tab pos="528027" algn="l"/>
                <a:tab pos="792508" algn="l"/>
                <a:tab pos="1056989" algn="l"/>
                <a:tab pos="1321470" algn="l"/>
                <a:tab pos="1585951" algn="l"/>
                <a:tab pos="1850431" algn="l"/>
                <a:tab pos="2114912" algn="l"/>
                <a:tab pos="2379393" algn="l"/>
                <a:tab pos="2643874" algn="l"/>
                <a:tab pos="2908355" algn="l"/>
                <a:tab pos="3172836" algn="l"/>
                <a:tab pos="3437316" algn="l"/>
                <a:tab pos="3701797" algn="l"/>
                <a:tab pos="3966278" algn="l"/>
                <a:tab pos="4230759" algn="l"/>
                <a:tab pos="4495240" algn="l"/>
                <a:tab pos="4759721" algn="l"/>
                <a:tab pos="5024201" algn="l"/>
                <a:tab pos="5288682" algn="l"/>
                <a:tab pos="5540079" algn="l"/>
                <a:tab pos="5966239" algn="l"/>
                <a:tab pos="6392399" algn="l"/>
                <a:tab pos="6818559" algn="l"/>
                <a:tab pos="7244719" algn="l"/>
                <a:tab pos="7670879" algn="l"/>
              </a:tabLst>
            </a:pPr>
            <a:endParaRPr lang="tr-TR" altLang="pl-PL" sz="1884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tabLst>
                <a:tab pos="0" algn="l"/>
                <a:tab pos="263546" algn="l"/>
                <a:tab pos="528027" algn="l"/>
                <a:tab pos="792508" algn="l"/>
                <a:tab pos="1056989" algn="l"/>
                <a:tab pos="1321470" algn="l"/>
                <a:tab pos="1585951" algn="l"/>
                <a:tab pos="1850431" algn="l"/>
                <a:tab pos="2114912" algn="l"/>
                <a:tab pos="2379393" algn="l"/>
                <a:tab pos="2643874" algn="l"/>
                <a:tab pos="2908355" algn="l"/>
                <a:tab pos="3172836" algn="l"/>
                <a:tab pos="3437316" algn="l"/>
                <a:tab pos="3701797" algn="l"/>
                <a:tab pos="3966278" algn="l"/>
                <a:tab pos="4230759" algn="l"/>
                <a:tab pos="4495240" algn="l"/>
                <a:tab pos="4759721" algn="l"/>
                <a:tab pos="5024201" algn="l"/>
                <a:tab pos="5288682" algn="l"/>
                <a:tab pos="5540079" algn="l"/>
                <a:tab pos="5966239" algn="l"/>
                <a:tab pos="6392399" algn="l"/>
                <a:tab pos="6818559" algn="l"/>
                <a:tab pos="7244719" algn="l"/>
                <a:tab pos="7670879" algn="l"/>
              </a:tabLst>
            </a:pPr>
            <a:endParaRPr lang="en-US" altLang="pl-PL" sz="1884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39248" indent="-239248">
              <a:spcBef>
                <a:spcPts val="471"/>
              </a:spcBef>
              <a:spcAft>
                <a:spcPts val="235"/>
              </a:spcAft>
            </a:pPr>
            <a:endParaRPr lang="tr-TR" sz="2119" b="1" dirty="0">
              <a:solidFill>
                <a:srgbClr val="33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39248" indent="-239248">
              <a:spcBef>
                <a:spcPts val="471"/>
              </a:spcBef>
              <a:spcAft>
                <a:spcPts val="235"/>
              </a:spcAft>
            </a:pPr>
            <a:r>
              <a:rPr lang="tr-TR" sz="2119" b="1" dirty="0">
                <a:solidFill>
                  <a:srgbClr val="33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KAYNAKÇA</a:t>
            </a:r>
          </a:p>
          <a:p>
            <a:pPr marL="239248" indent="-239248" algn="just">
              <a:spcBef>
                <a:spcPts val="471"/>
              </a:spcBef>
              <a:spcAft>
                <a:spcPts val="235"/>
              </a:spcAft>
            </a:pPr>
            <a:r>
              <a:rPr lang="en-US" sz="1413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[1]	Y. </a:t>
            </a:r>
            <a:r>
              <a:rPr lang="en-US" sz="1413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Niu</a:t>
            </a:r>
            <a:r>
              <a:rPr lang="en-US" sz="1413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413" i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et al.</a:t>
            </a:r>
            <a:r>
              <a:rPr lang="en-US" sz="1413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“The new generation of soft and wearable electronics for health monitoring in varying environment: From normal to extreme conditions,” </a:t>
            </a:r>
            <a:r>
              <a:rPr lang="en-US" sz="1413" i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Mater. Today</a:t>
            </a:r>
            <a:r>
              <a:rPr lang="en-US" sz="1413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vol. 41, no. December, pp. 219–242, 2020.</a:t>
            </a:r>
          </a:p>
          <a:p>
            <a:pPr marL="239248" indent="-239248" algn="just">
              <a:spcBef>
                <a:spcPts val="471"/>
              </a:spcBef>
              <a:spcAft>
                <a:spcPts val="235"/>
              </a:spcAft>
            </a:pPr>
            <a:r>
              <a:rPr lang="en-US" sz="1413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[2]	W. G. Kim, D. Kim, H. M. Lee, and Y. K. Choi, “Wearable fabric-based hybrid energy harvester from body motion and body heat,” </a:t>
            </a:r>
            <a:r>
              <a:rPr lang="en-US" sz="1413" i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Nano Energy</a:t>
            </a:r>
            <a:r>
              <a:rPr lang="en-US" sz="1413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vol. 100, no. March, p. 107485, 2022.</a:t>
            </a:r>
          </a:p>
          <a:p>
            <a:pPr marL="239248" indent="-239248" algn="just">
              <a:spcBef>
                <a:spcPts val="471"/>
              </a:spcBef>
              <a:spcAft>
                <a:spcPts val="235"/>
              </a:spcAft>
            </a:pPr>
            <a:r>
              <a:rPr lang="en-US" sz="1413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[3]	A. </a:t>
            </a:r>
            <a:r>
              <a:rPr lang="en-US" sz="1413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Nozariasbmarz</a:t>
            </a:r>
            <a:r>
              <a:rPr lang="en-US" sz="1413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413" i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et al.</a:t>
            </a:r>
            <a:r>
              <a:rPr lang="en-US" sz="1413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“Review of wearable thermoelectric energy harvesting: From body temperature to electronic systems,” </a:t>
            </a:r>
            <a:r>
              <a:rPr lang="en-US" sz="1413" i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Appl. Energy</a:t>
            </a:r>
            <a:r>
              <a:rPr lang="en-US" sz="1413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vol. 258, no. April 2019, p. 114069, 2020.</a:t>
            </a:r>
          </a:p>
          <a:p>
            <a:pPr marL="239248" indent="-239248" algn="just">
              <a:spcBef>
                <a:spcPts val="471"/>
              </a:spcBef>
              <a:spcAft>
                <a:spcPts val="235"/>
              </a:spcAft>
            </a:pPr>
            <a:r>
              <a:rPr lang="en-US" sz="1413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[4]	O. H. Ando Junior, A. L. O. Maran, and N. C. </a:t>
            </a:r>
            <a:r>
              <a:rPr lang="en-US" sz="1413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Henao</a:t>
            </a:r>
            <a:r>
              <a:rPr lang="en-US" sz="1413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“A review of the development and applications of thermoelectric microgenerators for energy harvesting,” </a:t>
            </a:r>
            <a:r>
              <a:rPr lang="en-US" sz="1413" i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Renew. Sustain. Energy Rev.</a:t>
            </a:r>
            <a:r>
              <a:rPr lang="en-US" sz="1413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vol. 91, no. April 2017, pp. 376–393, 2018.</a:t>
            </a:r>
          </a:p>
          <a:p>
            <a:pPr marL="239248" indent="-239248" algn="just">
              <a:spcBef>
                <a:spcPts val="471"/>
              </a:spcBef>
              <a:spcAft>
                <a:spcPts val="235"/>
              </a:spcAft>
            </a:pPr>
            <a:r>
              <a:rPr lang="en-US" sz="1413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[5]	A. F. Al Naim and A. G. El-Shamy, “Review on recent development on thermoelectric functions of PEDOT:PSS based systems,” </a:t>
            </a:r>
            <a:r>
              <a:rPr lang="en-US" sz="1413" i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Mater. Sci. </a:t>
            </a:r>
            <a:r>
              <a:rPr lang="en-US" sz="1413" i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Semicond</a:t>
            </a:r>
            <a:r>
              <a:rPr lang="en-US" sz="1413" i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Process.</a:t>
            </a:r>
            <a:r>
              <a:rPr lang="en-US" sz="1413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vol. 152, no. July, p. 107041, 2022.</a:t>
            </a:r>
          </a:p>
          <a:p>
            <a:pPr marL="239248" indent="-239248" algn="just">
              <a:spcBef>
                <a:spcPts val="471"/>
              </a:spcBef>
              <a:spcAft>
                <a:spcPts val="235"/>
              </a:spcAft>
            </a:pPr>
            <a:r>
              <a:rPr lang="en-US" sz="1413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[6]	S. </a:t>
            </a:r>
            <a:r>
              <a:rPr lang="en-US" sz="1413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Panigrahy</a:t>
            </a:r>
            <a:r>
              <a:rPr lang="en-US" sz="1413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and B. </a:t>
            </a:r>
            <a:r>
              <a:rPr lang="en-US" sz="1413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Kandasubramanian</a:t>
            </a:r>
            <a:r>
              <a:rPr lang="en-US" sz="1413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“Polymeric thermoelectric PEDOT: PSS &amp; composites: Synthesis, progress, and applications,” </a:t>
            </a:r>
            <a:r>
              <a:rPr lang="en-US" sz="1413" i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Eur. </a:t>
            </a:r>
            <a:r>
              <a:rPr lang="en-US" sz="1413" i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Polym</a:t>
            </a:r>
            <a:r>
              <a:rPr lang="en-US" sz="1413" i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J.</a:t>
            </a:r>
            <a:r>
              <a:rPr lang="en-US" sz="1413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vol. 132, no. April, 2020.</a:t>
            </a:r>
          </a:p>
          <a:p>
            <a:pPr marL="239248" indent="-239248" algn="just">
              <a:spcBef>
                <a:spcPts val="471"/>
              </a:spcBef>
              <a:spcAft>
                <a:spcPts val="235"/>
              </a:spcAft>
            </a:pPr>
            <a:r>
              <a:rPr lang="en-US" sz="1413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[7]	J. </a:t>
            </a:r>
            <a:r>
              <a:rPr lang="en-US" sz="1413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Pollefliet</a:t>
            </a:r>
            <a:r>
              <a:rPr lang="en-US" sz="1413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“Applications of Power Electronics,” </a:t>
            </a:r>
            <a:r>
              <a:rPr lang="en-US" sz="1413" i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Power Electron.</a:t>
            </a:r>
            <a:r>
              <a:rPr lang="en-US" sz="1413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pp. 15.1-15.44, Jan. 2018.</a:t>
            </a:r>
          </a:p>
          <a:p>
            <a:br>
              <a:rPr lang="en-US" sz="1648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endParaRPr lang="en-US" altLang="pl-PL" sz="1648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Grafik 1">
            <a:extLst>
              <a:ext uri="{FF2B5EF4-FFF2-40B4-BE49-F238E27FC236}">
                <a16:creationId xmlns:a16="http://schemas.microsoft.com/office/drawing/2014/main" id="{5FC5E638-0DC9-9307-FAE3-3494F3342E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1897" y="6743824"/>
            <a:ext cx="4306696" cy="2153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Grafik 1">
            <a:extLst>
              <a:ext uri="{FF2B5EF4-FFF2-40B4-BE49-F238E27FC236}">
                <a16:creationId xmlns:a16="http://schemas.microsoft.com/office/drawing/2014/main" id="{E099E496-F593-119D-BDBE-EFCD7FEEA8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1896" y="9405172"/>
            <a:ext cx="4306696" cy="2153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Grafik 1">
            <a:extLst>
              <a:ext uri="{FF2B5EF4-FFF2-40B4-BE49-F238E27FC236}">
                <a16:creationId xmlns:a16="http://schemas.microsoft.com/office/drawing/2014/main" id="{F42FDFD3-C507-0516-8CDB-C1D74D06D0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796"/>
          <a:stretch>
            <a:fillRect/>
          </a:stretch>
        </p:blipFill>
        <p:spPr bwMode="auto">
          <a:xfrm>
            <a:off x="11031896" y="11918044"/>
            <a:ext cx="4306698" cy="2153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" name="Grup 28">
            <a:extLst>
              <a:ext uri="{FF2B5EF4-FFF2-40B4-BE49-F238E27FC236}">
                <a16:creationId xmlns:a16="http://schemas.microsoft.com/office/drawing/2014/main" id="{B201B250-395E-233E-4291-1919330AD8A2}"/>
              </a:ext>
            </a:extLst>
          </p:cNvPr>
          <p:cNvGrpSpPr>
            <a:grpSpLocks noChangeAspect="1"/>
          </p:cNvGrpSpPr>
          <p:nvPr/>
        </p:nvGrpSpPr>
        <p:grpSpPr>
          <a:xfrm>
            <a:off x="1634970" y="11706779"/>
            <a:ext cx="6168438" cy="1907494"/>
            <a:chOff x="980765" y="20121219"/>
            <a:chExt cx="13306519" cy="4114800"/>
          </a:xfrm>
        </p:grpSpPr>
        <p:pic>
          <p:nvPicPr>
            <p:cNvPr id="2050" name="Resim 1">
              <a:extLst>
                <a:ext uri="{FF2B5EF4-FFF2-40B4-BE49-F238E27FC236}">
                  <a16:creationId xmlns:a16="http://schemas.microsoft.com/office/drawing/2014/main" id="{D7DB6889-0A62-89E0-6B56-E681C7EF3EA6}"/>
                </a:ext>
              </a:extLst>
            </p:cNvPr>
            <p:cNvPicPr preferRelativeResize="0"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00" r="16924" b="13164"/>
            <a:stretch/>
          </p:blipFill>
          <p:spPr bwMode="auto">
            <a:xfrm>
              <a:off x="980765" y="20121219"/>
              <a:ext cx="5530655" cy="411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Resim 25" descr="resim, sanat, duvar, taslak içeren bir resim&#10;&#10;Açıklama otomatik olarak oluşturuldu">
              <a:extLst>
                <a:ext uri="{FF2B5EF4-FFF2-40B4-BE49-F238E27FC236}">
                  <a16:creationId xmlns:a16="http://schemas.microsoft.com/office/drawing/2014/main" id="{A8E62700-F0F2-EC44-CEE2-D3AD12B941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27734" b="87793" l="22656" r="74414">
                          <a14:foregroundMark x1="36589" y1="86230" x2="37240" y2="87793"/>
                          <a14:foregroundMark x1="38411" y1="28955" x2="52279" y2="28271"/>
                          <a14:foregroundMark x1="52279" y1="28271" x2="57682" y2="2827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30" t="20325" r="19106" b="5467"/>
            <a:stretch/>
          </p:blipFill>
          <p:spPr>
            <a:xfrm>
              <a:off x="7723022" y="20121219"/>
              <a:ext cx="2689169" cy="4114800"/>
            </a:xfrm>
            <a:prstGeom prst="rect">
              <a:avLst/>
            </a:prstGeom>
          </p:spPr>
        </p:pic>
        <p:pic>
          <p:nvPicPr>
            <p:cNvPr id="28" name="Resim 27" descr="iç mekan içeren bir resim&#10;&#10;Açıklama otomatik olarak oluşturuldu">
              <a:extLst>
                <a:ext uri="{FF2B5EF4-FFF2-40B4-BE49-F238E27FC236}">
                  <a16:creationId xmlns:a16="http://schemas.microsoft.com/office/drawing/2014/main" id="{1A58FDF3-916B-45DA-9373-B7F16B89CF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1" t="7258" r="4255" b="32045"/>
            <a:stretch/>
          </p:blipFill>
          <p:spPr>
            <a:xfrm>
              <a:off x="10299519" y="20256451"/>
              <a:ext cx="3987765" cy="3657600"/>
            </a:xfrm>
            <a:prstGeom prst="rect">
              <a:avLst/>
            </a:prstGeom>
          </p:spPr>
        </p:pic>
      </p:grpSp>
      <p:grpSp>
        <p:nvGrpSpPr>
          <p:cNvPr id="33" name="Grup 32">
            <a:extLst>
              <a:ext uri="{FF2B5EF4-FFF2-40B4-BE49-F238E27FC236}">
                <a16:creationId xmlns:a16="http://schemas.microsoft.com/office/drawing/2014/main" id="{C4F24451-A6DA-42D4-AB23-061CC451CEC4}"/>
              </a:ext>
            </a:extLst>
          </p:cNvPr>
          <p:cNvGrpSpPr>
            <a:grpSpLocks noChangeAspect="1"/>
          </p:cNvGrpSpPr>
          <p:nvPr/>
        </p:nvGrpSpPr>
        <p:grpSpPr>
          <a:xfrm>
            <a:off x="2156770" y="20219205"/>
            <a:ext cx="5207351" cy="1568384"/>
            <a:chOff x="1170545" y="32826140"/>
            <a:chExt cx="13147994" cy="3960000"/>
          </a:xfrm>
        </p:grpSpPr>
        <p:pic>
          <p:nvPicPr>
            <p:cNvPr id="19" name="Resim 18">
              <a:extLst>
                <a:ext uri="{FF2B5EF4-FFF2-40B4-BE49-F238E27FC236}">
                  <a16:creationId xmlns:a16="http://schemas.microsoft.com/office/drawing/2014/main" id="{30EC8DC3-03A2-3EEE-FC3F-61848F6890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170545" y="32826140"/>
              <a:ext cx="7040001" cy="3960000"/>
            </a:xfrm>
            <a:prstGeom prst="rect">
              <a:avLst/>
            </a:prstGeom>
          </p:spPr>
        </p:pic>
        <p:pic>
          <p:nvPicPr>
            <p:cNvPr id="18" name="Resim 17">
              <a:extLst>
                <a:ext uri="{FF2B5EF4-FFF2-40B4-BE49-F238E27FC236}">
                  <a16:creationId xmlns:a16="http://schemas.microsoft.com/office/drawing/2014/main" id="{8A51A64B-69DC-3CC9-7A64-70DA8887A8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201754" y="32826140"/>
              <a:ext cx="6116785" cy="3960000"/>
            </a:xfrm>
            <a:prstGeom prst="rect">
              <a:avLst/>
            </a:prstGeom>
          </p:spPr>
        </p:pic>
      </p:grpSp>
      <p:graphicFrame>
        <p:nvGraphicFramePr>
          <p:cNvPr id="20" name="Tablo 22">
            <a:extLst>
              <a:ext uri="{FF2B5EF4-FFF2-40B4-BE49-F238E27FC236}">
                <a16:creationId xmlns:a16="http://schemas.microsoft.com/office/drawing/2014/main" id="{B60F7ADF-9E16-6154-1548-2D71E6118B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3169973"/>
              </p:ext>
            </p:extLst>
          </p:nvPr>
        </p:nvGraphicFramePr>
        <p:xfrm>
          <a:off x="9379167" y="18117592"/>
          <a:ext cx="8053560" cy="15252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4520">
                  <a:extLst>
                    <a:ext uri="{9D8B030D-6E8A-4147-A177-3AD203B41FA5}">
                      <a16:colId xmlns:a16="http://schemas.microsoft.com/office/drawing/2014/main" val="2176518146"/>
                    </a:ext>
                  </a:extLst>
                </a:gridCol>
                <a:gridCol w="2684520">
                  <a:extLst>
                    <a:ext uri="{9D8B030D-6E8A-4147-A177-3AD203B41FA5}">
                      <a16:colId xmlns:a16="http://schemas.microsoft.com/office/drawing/2014/main" val="3919100260"/>
                    </a:ext>
                  </a:extLst>
                </a:gridCol>
                <a:gridCol w="2684520">
                  <a:extLst>
                    <a:ext uri="{9D8B030D-6E8A-4147-A177-3AD203B41FA5}">
                      <a16:colId xmlns:a16="http://schemas.microsoft.com/office/drawing/2014/main" val="3747473407"/>
                    </a:ext>
                  </a:extLst>
                </a:gridCol>
              </a:tblGrid>
              <a:tr h="305058">
                <a:tc>
                  <a:txBody>
                    <a:bodyPr/>
                    <a:lstStyle/>
                    <a:p>
                      <a:endParaRPr lang="tr-TR" sz="1600" b="1" dirty="0"/>
                    </a:p>
                  </a:txBody>
                  <a:tcPr marL="53834" marR="53834" marT="26917" marB="269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Seebeck </a:t>
                      </a:r>
                      <a:r>
                        <a:rPr lang="tr-TR" sz="1600" b="1" dirty="0" err="1"/>
                        <a:t>Co</a:t>
                      </a:r>
                      <a:r>
                        <a:rPr lang="tr-TR" sz="1600" b="1" dirty="0"/>
                        <a:t>. (</a:t>
                      </a:r>
                      <a:r>
                        <a:rPr lang="en-US" sz="1600" b="1" dirty="0"/>
                        <a:t>µV/K</a:t>
                      </a:r>
                      <a:r>
                        <a:rPr lang="tr-TR" sz="1600" b="1" dirty="0"/>
                        <a:t>)</a:t>
                      </a:r>
                    </a:p>
                  </a:txBody>
                  <a:tcPr marL="53834" marR="53834" marT="26917" marB="269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 err="1"/>
                        <a:t>Voltage</a:t>
                      </a:r>
                      <a:r>
                        <a:rPr lang="tr-TR" sz="1600" b="1" dirty="0"/>
                        <a:t> (mV)</a:t>
                      </a:r>
                    </a:p>
                  </a:txBody>
                  <a:tcPr marL="53834" marR="53834" marT="26917" marB="26917"/>
                </a:tc>
                <a:extLst>
                  <a:ext uri="{0D108BD9-81ED-4DB2-BD59-A6C34878D82A}">
                    <a16:rowId xmlns:a16="http://schemas.microsoft.com/office/drawing/2014/main" val="2182961168"/>
                  </a:ext>
                </a:extLst>
              </a:tr>
              <a:tr h="305058"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1% Pedot:PSS</a:t>
                      </a:r>
                    </a:p>
                  </a:txBody>
                  <a:tcPr marL="53834" marR="53834" marT="26917" marB="26917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18,14813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/>
                        <a:t>0,665</a:t>
                      </a:r>
                    </a:p>
                  </a:txBody>
                  <a:tcPr marL="53834" marR="53834" marT="26917" marB="26917" anchor="ctr"/>
                </a:tc>
                <a:extLst>
                  <a:ext uri="{0D108BD9-81ED-4DB2-BD59-A6C34878D82A}">
                    <a16:rowId xmlns:a16="http://schemas.microsoft.com/office/drawing/2014/main" val="3599308271"/>
                  </a:ext>
                </a:extLst>
              </a:tr>
              <a:tr h="305058">
                <a:tc>
                  <a:txBody>
                    <a:bodyPr/>
                    <a:lstStyle/>
                    <a:p>
                      <a:pPr marL="0" marR="0" lvl="0" indent="0" algn="ctr" defTabSz="30274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1" dirty="0"/>
                        <a:t>3% Pedot:PSS</a:t>
                      </a:r>
                    </a:p>
                  </a:txBody>
                  <a:tcPr marL="53834" marR="53834" marT="26917" marB="26917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23,46534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/>
                        <a:t>0,860</a:t>
                      </a:r>
                    </a:p>
                  </a:txBody>
                  <a:tcPr marL="53834" marR="53834" marT="26917" marB="26917" anchor="ctr"/>
                </a:tc>
                <a:extLst>
                  <a:ext uri="{0D108BD9-81ED-4DB2-BD59-A6C34878D82A}">
                    <a16:rowId xmlns:a16="http://schemas.microsoft.com/office/drawing/2014/main" val="163319181"/>
                  </a:ext>
                </a:extLst>
              </a:tr>
              <a:tr h="305058">
                <a:tc>
                  <a:txBody>
                    <a:bodyPr/>
                    <a:lstStyle/>
                    <a:p>
                      <a:pPr marL="0" marR="0" lvl="0" indent="0" algn="ctr" defTabSz="30274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1" dirty="0"/>
                        <a:t>5% Pedot:PSS</a:t>
                      </a:r>
                    </a:p>
                  </a:txBody>
                  <a:tcPr marL="53834" marR="53834" marT="26917" marB="26917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29,16516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/>
                        <a:t>1,069</a:t>
                      </a:r>
                    </a:p>
                  </a:txBody>
                  <a:tcPr marL="53834" marR="53834" marT="26917" marB="26917" anchor="ctr"/>
                </a:tc>
                <a:extLst>
                  <a:ext uri="{0D108BD9-81ED-4DB2-BD59-A6C34878D82A}">
                    <a16:rowId xmlns:a16="http://schemas.microsoft.com/office/drawing/2014/main" val="3166312405"/>
                  </a:ext>
                </a:extLst>
              </a:tr>
              <a:tr h="305058">
                <a:tc>
                  <a:txBody>
                    <a:bodyPr/>
                    <a:lstStyle/>
                    <a:p>
                      <a:pPr marL="0" marR="0" lvl="0" indent="0" algn="ctr" defTabSz="30274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1" dirty="0"/>
                        <a:t>7% Pedot:PSS</a:t>
                      </a:r>
                    </a:p>
                  </a:txBody>
                  <a:tcPr marL="53834" marR="53834" marT="26917" marB="26917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23,99928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/>
                        <a:t>0,879</a:t>
                      </a:r>
                    </a:p>
                  </a:txBody>
                  <a:tcPr marL="53834" marR="53834" marT="26917" marB="26917" anchor="ctr"/>
                </a:tc>
                <a:extLst>
                  <a:ext uri="{0D108BD9-81ED-4DB2-BD59-A6C34878D82A}">
                    <a16:rowId xmlns:a16="http://schemas.microsoft.com/office/drawing/2014/main" val="1976630915"/>
                  </a:ext>
                </a:extLst>
              </a:tr>
            </a:tbl>
          </a:graphicData>
        </a:graphic>
      </p:graphicFrame>
      <p:grpSp>
        <p:nvGrpSpPr>
          <p:cNvPr id="4" name="Grup 3">
            <a:extLst>
              <a:ext uri="{FF2B5EF4-FFF2-40B4-BE49-F238E27FC236}">
                <a16:creationId xmlns:a16="http://schemas.microsoft.com/office/drawing/2014/main" id="{ECF40538-3B73-1774-328F-B1D1A1FDA87D}"/>
              </a:ext>
            </a:extLst>
          </p:cNvPr>
          <p:cNvGrpSpPr/>
          <p:nvPr/>
        </p:nvGrpSpPr>
        <p:grpSpPr>
          <a:xfrm>
            <a:off x="346203" y="505876"/>
            <a:ext cx="17534108" cy="1535710"/>
            <a:chOff x="-75915" y="-227768"/>
            <a:chExt cx="30351126" cy="3010954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285FB02B-F3C8-8807-71C2-24CF5FDCF83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364" t="9210" r="9157" b="8739"/>
            <a:stretch/>
          </p:blipFill>
          <p:spPr bwMode="auto">
            <a:xfrm>
              <a:off x="-75915" y="-227768"/>
              <a:ext cx="2654248" cy="3010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BAÜN logo">
              <a:extLst>
                <a:ext uri="{FF2B5EF4-FFF2-40B4-BE49-F238E27FC236}">
                  <a16:creationId xmlns:a16="http://schemas.microsoft.com/office/drawing/2014/main" id="{61D74256-6A53-AC86-EDCC-B26D967261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20963" y="-227768"/>
              <a:ext cx="2654248" cy="3010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Metin kutusu 9">
            <a:extLst>
              <a:ext uri="{FF2B5EF4-FFF2-40B4-BE49-F238E27FC236}">
                <a16:creationId xmlns:a16="http://schemas.microsoft.com/office/drawing/2014/main" id="{D32E3DED-E893-F571-F29C-F5A10CFBF761}"/>
              </a:ext>
            </a:extLst>
          </p:cNvPr>
          <p:cNvSpPr txBox="1"/>
          <p:nvPr/>
        </p:nvSpPr>
        <p:spPr>
          <a:xfrm>
            <a:off x="1144918" y="2322894"/>
            <a:ext cx="15710826" cy="13970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4239" b="1" dirty="0"/>
              <a:t>ELEKTROMANYETİK İNDÜKSİYONLA TERMOELEKTRİK İNCE FİLMDEN ENERJİ HASADI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1B392D7A-F01D-EDE1-5095-95D93EDD27A6}"/>
              </a:ext>
            </a:extLst>
          </p:cNvPr>
          <p:cNvSpPr txBox="1"/>
          <p:nvPr/>
        </p:nvSpPr>
        <p:spPr>
          <a:xfrm>
            <a:off x="4941527" y="3727009"/>
            <a:ext cx="8053561" cy="13967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11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İsim </a:t>
            </a:r>
            <a:r>
              <a:rPr lang="tr-TR" sz="2119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Soyisim</a:t>
            </a:r>
            <a:r>
              <a:rPr lang="tr-TR" sz="211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	  İsim </a:t>
            </a:r>
            <a:r>
              <a:rPr lang="tr-TR" sz="2119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Soyisim</a:t>
            </a:r>
            <a:r>
              <a:rPr lang="tr-TR" sz="211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	İsim </a:t>
            </a:r>
            <a:r>
              <a:rPr lang="tr-TR" sz="2119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Soyisim</a:t>
            </a:r>
            <a:endParaRPr lang="tr-TR" sz="211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r-TR" sz="211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Numara							 Numara					       Numara	</a:t>
            </a:r>
          </a:p>
          <a:p>
            <a:pPr algn="ctr"/>
            <a:endParaRPr lang="tr-TR" sz="211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r-TR" sz="211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Danışman Unvan, Ad-</a:t>
            </a:r>
            <a:r>
              <a:rPr lang="tr-TR" sz="2119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Soyad</a:t>
            </a:r>
            <a:r>
              <a:rPr lang="tr-TR" sz="211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cxnSp>
        <p:nvCxnSpPr>
          <p:cNvPr id="3" name="Düz Bağlayıcı 2">
            <a:extLst>
              <a:ext uri="{FF2B5EF4-FFF2-40B4-BE49-F238E27FC236}">
                <a16:creationId xmlns:a16="http://schemas.microsoft.com/office/drawing/2014/main" id="{F05931EC-D1B5-8ADC-917B-68A6BE3E088E}"/>
              </a:ext>
            </a:extLst>
          </p:cNvPr>
          <p:cNvCxnSpPr/>
          <p:nvPr/>
        </p:nvCxnSpPr>
        <p:spPr>
          <a:xfrm>
            <a:off x="56303" y="2041586"/>
            <a:ext cx="1782400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Metin kutusu 1">
            <a:extLst>
              <a:ext uri="{FF2B5EF4-FFF2-40B4-BE49-F238E27FC236}">
                <a16:creationId xmlns:a16="http://schemas.microsoft.com/office/drawing/2014/main" id="{62798C8D-2622-2190-393D-62E33AC85BF7}"/>
              </a:ext>
            </a:extLst>
          </p:cNvPr>
          <p:cNvSpPr txBox="1"/>
          <p:nvPr/>
        </p:nvSpPr>
        <p:spPr>
          <a:xfrm>
            <a:off x="9254692" y="23966715"/>
            <a:ext cx="8178035" cy="99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119" b="1" dirty="0">
                <a:solidFill>
                  <a:srgbClr val="33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TEŞEKKÜR: </a:t>
            </a:r>
            <a:r>
              <a:rPr lang="tr-TR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Projeyi destekleyen kuruluş(</a:t>
            </a:r>
            <a:r>
              <a:rPr lang="tr-TR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</a:t>
            </a:r>
            <a:r>
              <a:rPr lang="tr-TR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varsa kuruluş ad(</a:t>
            </a:r>
            <a:r>
              <a:rPr lang="tr-TR" sz="1884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</a:t>
            </a:r>
            <a:r>
              <a:rPr lang="tr-TR" sz="188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)ı belirtilerek  teşekkür edilmelidir. Danışman haricinde destek alınan öğretim üyesi-araştırma görevlisi varsa teşekkür edilmelidir. </a:t>
            </a:r>
          </a:p>
        </p:txBody>
      </p:sp>
    </p:spTree>
    <p:extLst>
      <p:ext uri="{BB962C8B-B14F-4D97-AF65-F5344CB8AC3E}">
        <p14:creationId xmlns:p14="http://schemas.microsoft.com/office/powerpoint/2010/main" val="42523709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zione standard1" id="{EF6EF243-FA41-453A-B00A-65282DD294A6}" vid="{83CBFEAD-E8AC-49D5-98B0-6791D084715D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ISEF2023_poster</Template>
  <TotalTime>679</TotalTime>
  <Words>1185</Words>
  <Application>Microsoft Office PowerPoint</Application>
  <PresentationFormat>Özel</PresentationFormat>
  <Paragraphs>98</Paragraphs>
  <Slides>1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7" baseType="lpstr">
      <vt:lpstr>Aptos</vt:lpstr>
      <vt:lpstr>Arial</vt:lpstr>
      <vt:lpstr>Calibri</vt:lpstr>
      <vt:lpstr>Calibri Light</vt:lpstr>
      <vt:lpstr>Times New Roman</vt:lpstr>
      <vt:lpstr>Tema di Office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şeyma özkan</dc:creator>
  <cp:lastModifiedBy>Ali ORAL</cp:lastModifiedBy>
  <cp:revision>24</cp:revision>
  <dcterms:created xsi:type="dcterms:W3CDTF">2023-09-07T13:30:46Z</dcterms:created>
  <dcterms:modified xsi:type="dcterms:W3CDTF">2025-04-27T19:03:50Z</dcterms:modified>
</cp:coreProperties>
</file>