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</p:sldIdLst>
  <p:sldSz cx="18000663" cy="25199975"/>
  <p:notesSz cx="700405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74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245424" algn="l" rtl="0" fontAlgn="base">
      <a:spcBef>
        <a:spcPct val="0"/>
      </a:spcBef>
      <a:spcAft>
        <a:spcPct val="0"/>
      </a:spcAft>
      <a:defRPr sz="174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490849" algn="l" rtl="0" fontAlgn="base">
      <a:spcBef>
        <a:spcPct val="0"/>
      </a:spcBef>
      <a:spcAft>
        <a:spcPct val="0"/>
      </a:spcAft>
      <a:defRPr sz="174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736274" algn="l" rtl="0" fontAlgn="base">
      <a:spcBef>
        <a:spcPct val="0"/>
      </a:spcBef>
      <a:spcAft>
        <a:spcPct val="0"/>
      </a:spcAft>
      <a:defRPr sz="174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981697" algn="l" rtl="0" fontAlgn="base">
      <a:spcBef>
        <a:spcPct val="0"/>
      </a:spcBef>
      <a:spcAft>
        <a:spcPct val="0"/>
      </a:spcAft>
      <a:defRPr sz="174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1227121" algn="l" defTabSz="490849" rtl="0" eaLnBrk="1" latinLnBrk="0" hangingPunct="1">
      <a:defRPr sz="174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1472546" algn="l" defTabSz="490849" rtl="0" eaLnBrk="1" latinLnBrk="0" hangingPunct="1">
      <a:defRPr sz="174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1717970" algn="l" defTabSz="490849" rtl="0" eaLnBrk="1" latinLnBrk="0" hangingPunct="1">
      <a:defRPr sz="174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1963394" algn="l" defTabSz="490849" rtl="0" eaLnBrk="1" latinLnBrk="0" hangingPunct="1">
      <a:defRPr sz="174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37" userDrawn="1">
          <p15:clr>
            <a:srgbClr val="A4A3A4"/>
          </p15:clr>
        </p15:guide>
        <p15:guide id="2" pos="56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66EA4"/>
    <a:srgbClr val="EAEAEA"/>
    <a:srgbClr val="006699"/>
    <a:srgbClr val="CCECFF"/>
    <a:srgbClr val="F8F8F8"/>
    <a:srgbClr val="FFFF66"/>
    <a:srgbClr val="003A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92" autoAdjust="0"/>
    <p:restoredTop sz="94676" autoAdjust="0"/>
  </p:normalViewPr>
  <p:slideViewPr>
    <p:cSldViewPr>
      <p:cViewPr varScale="1">
        <p:scale>
          <a:sx n="22" d="100"/>
          <a:sy n="22" d="100"/>
        </p:scale>
        <p:origin x="2928" y="67"/>
      </p:cViewPr>
      <p:guideLst>
        <p:guide orient="horz" pos="7937"/>
        <p:guide pos="567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structions"/>
          <p:cNvSpPr/>
          <p:nvPr userDrawn="1"/>
        </p:nvSpPr>
        <p:spPr>
          <a:xfrm>
            <a:off x="-5625207" y="1"/>
            <a:ext cx="5250194" cy="251999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740" tIns="93740" rIns="93740" bIns="93740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984"/>
              </a:spcAft>
            </a:pPr>
            <a:r>
              <a:rPr lang="en-US" sz="395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Print Size:</a:t>
            </a:r>
            <a:endParaRPr sz="395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984"/>
              </a:spcAft>
            </a:pPr>
            <a:r>
              <a:rPr lang="en-US" sz="2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This poster template is 1m (39.37”) high by 1m (39.37”) wide. It can be used to print any poster with a 1:1 aspect ratio.</a:t>
            </a:r>
          </a:p>
          <a:p>
            <a:pPr lvl="0">
              <a:spcBef>
                <a:spcPts val="0"/>
              </a:spcBef>
              <a:spcAft>
                <a:spcPts val="984"/>
              </a:spcAft>
            </a:pPr>
            <a:r>
              <a:rPr lang="en-US" sz="395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Placeholders</a:t>
            </a:r>
            <a:r>
              <a:rPr sz="395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984"/>
              </a:spcAft>
            </a:pPr>
            <a:r>
              <a:rPr sz="2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The </a:t>
            </a:r>
            <a:r>
              <a:rPr lang="en-US" sz="2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various elements included</a:t>
            </a:r>
            <a:r>
              <a:rPr sz="2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in this </a:t>
            </a:r>
            <a:r>
              <a:rPr lang="en-US" sz="2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are ones</a:t>
            </a:r>
            <a:r>
              <a:rPr lang="en-US" sz="26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we often see in medical, research, and scientific posters.</a:t>
            </a:r>
            <a:r>
              <a:rPr sz="2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</a:t>
            </a:r>
            <a:r>
              <a:rPr lang="en-US" sz="2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Feel</a:t>
            </a:r>
            <a:r>
              <a:rPr lang="en-US" sz="26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free to edit, move,  add, and delete items, or change the layout to suit your needs. Always check with your conference organizer for specific requirements.</a:t>
            </a:r>
          </a:p>
          <a:p>
            <a:pPr lvl="0">
              <a:spcBef>
                <a:spcPts val="0"/>
              </a:spcBef>
              <a:spcAft>
                <a:spcPts val="984"/>
              </a:spcAft>
            </a:pPr>
            <a:r>
              <a:rPr lang="en-US" sz="395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Image</a:t>
            </a:r>
            <a:r>
              <a:rPr lang="en-US" sz="395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Quality</a:t>
            </a:r>
            <a:r>
              <a:rPr lang="en-US" sz="395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984"/>
              </a:spcAft>
            </a:pPr>
            <a:r>
              <a:rPr lang="en-US" sz="2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You can place digital photos or logo art in your poster file by selecting the </a:t>
            </a: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Insert, Picture</a:t>
            </a:r>
            <a:r>
              <a:rPr lang="en-US" sz="2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command, or by using standard copy &amp; paste. For best results, all graphic elements should be at least </a:t>
            </a: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150-200 pixels per inch in their final printed size</a:t>
            </a:r>
            <a:r>
              <a:rPr lang="en-US" sz="2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. For instance, a 1600 x 1200 pixel</a:t>
            </a:r>
            <a:r>
              <a:rPr lang="en-US" sz="26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photo will usually look fine up to </a:t>
            </a:r>
            <a:r>
              <a:rPr lang="en-US" sz="2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8“-10” wide on your printed poster.</a:t>
            </a:r>
          </a:p>
          <a:p>
            <a:pPr lvl="0">
              <a:spcBef>
                <a:spcPts val="0"/>
              </a:spcBef>
              <a:spcAft>
                <a:spcPts val="984"/>
              </a:spcAft>
            </a:pPr>
            <a:r>
              <a:rPr lang="en-US" sz="2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To preview the print quality of images, select a magnification of 100% when previewing your poster. This will give you a good idea of what it will look like in print. If you are laying out a large poster and using half-scale dimensions, be sure to preview your graphics at 200% to see them at their final printed size.</a:t>
            </a:r>
          </a:p>
          <a:p>
            <a:pPr lvl="0">
              <a:spcBef>
                <a:spcPts val="0"/>
              </a:spcBef>
              <a:spcAft>
                <a:spcPts val="984"/>
              </a:spcAft>
            </a:pPr>
            <a:r>
              <a:rPr lang="en-US" sz="2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Please note that graphics from websites (such as the logo on your hospital's or university's home page) will only be 72dpi and not suitable for printing.</a:t>
            </a:r>
          </a:p>
          <a:p>
            <a:pPr lvl="0" algn="ctr">
              <a:spcBef>
                <a:spcPts val="0"/>
              </a:spcBef>
              <a:spcAft>
                <a:spcPts val="984"/>
              </a:spcAft>
            </a:pPr>
            <a:br>
              <a:rPr lang="en-US" sz="195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195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18375676" y="1"/>
            <a:ext cx="5250194" cy="25199975"/>
            <a:chOff x="33832800" y="0"/>
            <a:chExt cx="12801600" cy="43891200"/>
          </a:xfrm>
        </p:grpSpPr>
        <p:sp>
          <p:nvSpPr>
            <p:cNvPr id="4" name="Instructions"/>
            <p:cNvSpPr/>
            <p:nvPr userDrawn="1"/>
          </p:nvSpPr>
          <p:spPr>
            <a:xfrm>
              <a:off x="33832800" y="0"/>
              <a:ext cx="12801600" cy="43891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28600" tIns="228600" rIns="228600" bIns="228600" rtlCol="0" anchor="t"/>
            <a:lstStyle>
              <a:defPPr>
                <a:defRPr lang="en-US"/>
              </a:defPPr>
              <a:lvl1pPr marL="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84343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68686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553029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737372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921715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106058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290401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474744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ts val="0"/>
                </a:spcBef>
                <a:spcAft>
                  <a:spcPts val="984"/>
                </a:spcAft>
              </a:pPr>
              <a:r>
                <a:rPr lang="en-US" sz="395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Change</a:t>
              </a:r>
              <a:r>
                <a:rPr lang="en-US" sz="395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Color Theme</a:t>
              </a:r>
              <a:r>
                <a:rPr lang="en-US" sz="395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:</a:t>
              </a:r>
              <a:endParaRPr sz="395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984"/>
                </a:spcAft>
              </a:pPr>
              <a:r>
                <a:rPr lang="en-US" sz="27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This template is designed to use the built-in color themes in</a:t>
              </a:r>
              <a:r>
                <a:rPr lang="en-US" sz="27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the newer versions of PowerPoint.</a:t>
              </a:r>
            </a:p>
            <a:p>
              <a:pPr lvl="0">
                <a:spcBef>
                  <a:spcPts val="0"/>
                </a:spcBef>
                <a:spcAft>
                  <a:spcPts val="984"/>
                </a:spcAft>
              </a:pPr>
              <a:r>
                <a:rPr lang="en-US" sz="27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To change the color theme, select the </a:t>
              </a:r>
              <a:r>
                <a:rPr lang="en-US" sz="27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Design</a:t>
              </a:r>
              <a:r>
                <a:rPr lang="en-US" sz="27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tab, then select the </a:t>
              </a:r>
              <a:r>
                <a:rPr lang="en-US" sz="27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Colors</a:t>
              </a:r>
              <a:r>
                <a:rPr lang="en-US" sz="27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drop-down list.</a:t>
              </a:r>
            </a:p>
            <a:p>
              <a:pPr lvl="0">
                <a:spcBef>
                  <a:spcPts val="0"/>
                </a:spcBef>
                <a:spcAft>
                  <a:spcPts val="984"/>
                </a:spcAft>
              </a:pPr>
              <a:endParaRPr lang="en-US" sz="27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984"/>
                </a:spcAft>
              </a:pPr>
              <a:endParaRPr lang="en-US" sz="27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984"/>
                </a:spcAft>
              </a:pPr>
              <a:endParaRPr lang="en-US" sz="27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984"/>
                </a:spcAft>
              </a:pPr>
              <a:endParaRPr lang="en-US" sz="27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984"/>
                </a:spcAft>
              </a:pPr>
              <a:endParaRPr lang="en-US" sz="27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984"/>
                </a:spcAft>
              </a:pPr>
              <a:endParaRPr lang="en-US" sz="27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984"/>
                </a:spcAft>
              </a:pPr>
              <a:endParaRPr lang="en-US" sz="27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984"/>
                </a:spcAft>
              </a:pPr>
              <a:endParaRPr lang="en-US" sz="27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984"/>
                </a:spcAft>
              </a:pPr>
              <a:endParaRPr lang="en-US" sz="27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984"/>
                </a:spcAft>
              </a:pPr>
              <a:r>
                <a:rPr lang="en-US" sz="27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The default color theme for this template is “Office”, so you can always return to that after trying some of the alternatives.</a:t>
              </a:r>
            </a:p>
            <a:p>
              <a:pPr lvl="0">
                <a:spcBef>
                  <a:spcPts val="0"/>
                </a:spcBef>
                <a:spcAft>
                  <a:spcPts val="984"/>
                </a:spcAft>
              </a:pPr>
              <a:r>
                <a:rPr lang="en-US" sz="395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Printing Your Poster:</a:t>
              </a:r>
            </a:p>
            <a:p>
              <a:pPr lvl="0">
                <a:spcBef>
                  <a:spcPts val="0"/>
                </a:spcBef>
                <a:spcAft>
                  <a:spcPts val="984"/>
                </a:spcAft>
              </a:pPr>
              <a:r>
                <a:rPr lang="en-US" sz="27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Once your poster file is ready, visit</a:t>
              </a:r>
              <a:r>
                <a:rPr lang="en-US" sz="27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</a:t>
              </a:r>
              <a:r>
                <a:rPr lang="en-US" sz="27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www.genigraphics.com</a:t>
              </a:r>
              <a:r>
                <a:rPr lang="en-US" sz="27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to order a high-quality, affordable poster print. Every order receives a free design review and we can delivery as fast as next business day within the US and Canada. </a:t>
              </a:r>
            </a:p>
            <a:p>
              <a:pPr lvl="0">
                <a:spcBef>
                  <a:spcPts val="0"/>
                </a:spcBef>
                <a:spcAft>
                  <a:spcPts val="984"/>
                </a:spcAft>
              </a:pPr>
              <a:r>
                <a:rPr lang="en-US" sz="27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Genigraphics® has been producing output from PowerPoint® longer than anyone in the industry; dating back to when we helped Microsoft® design the PowerPoint® software. </a:t>
              </a:r>
            </a:p>
            <a:p>
              <a:pPr lvl="0">
                <a:spcBef>
                  <a:spcPts val="0"/>
                </a:spcBef>
                <a:spcAft>
                  <a:spcPts val="0"/>
                </a:spcAft>
              </a:pPr>
              <a:endParaRPr lang="en-US" sz="24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7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US and Canada:  1-800-790-4001</a:t>
              </a:r>
              <a:br>
                <a:rPr lang="en-US" sz="27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27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Email: info@genigraphics.com</a:t>
              </a: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br>
                <a:rPr lang="en-US" sz="195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195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[This sidebar area does not print.]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81342" y="9260274"/>
              <a:ext cx="11904515" cy="102469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1048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1" y="3434373"/>
            <a:ext cx="3762922" cy="2176361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lIns="187479" tIns="93740" rIns="187479" bIns="187479"/>
          <a:lstStyle/>
          <a:p>
            <a:pPr algn="ctr" defTabSz="1799566"/>
            <a:endParaRPr lang="en-US" sz="1950" dirty="0">
              <a:latin typeface="Calibri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3762212" y="1"/>
            <a:ext cx="14236888" cy="34353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lIns="204538" tIns="204538" rIns="204538" bIns="204538"/>
          <a:lstStyle/>
          <a:p>
            <a:endParaRPr lang="en-US" sz="870" dirty="0">
              <a:latin typeface="Calibri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 userDrawn="1"/>
        </p:nvSpPr>
        <p:spPr bwMode="auto">
          <a:xfrm>
            <a:off x="3762212" y="3434373"/>
            <a:ext cx="14236888" cy="2176361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none" lIns="204538" tIns="204538" rIns="204538" bIns="204538"/>
          <a:lstStyle/>
          <a:p>
            <a:endParaRPr lang="en-US" sz="870" dirty="0">
              <a:latin typeface="Calibri" pitchFamily="34" charset="0"/>
            </a:endParaRPr>
          </a:p>
        </p:txBody>
      </p:sp>
      <p:sp>
        <p:nvSpPr>
          <p:cNvPr id="10" name="Line 11"/>
          <p:cNvSpPr>
            <a:spLocks noChangeShapeType="1"/>
          </p:cNvSpPr>
          <p:nvPr userDrawn="1"/>
        </p:nvSpPr>
        <p:spPr bwMode="auto">
          <a:xfrm>
            <a:off x="3762212" y="0"/>
            <a:ext cx="0" cy="2519202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0907" tIns="20454" rIns="40907" bIns="20454"/>
          <a:lstStyle/>
          <a:p>
            <a:endParaRPr lang="en-US" sz="870" dirty="0">
              <a:latin typeface="Calibri" pitchFamily="34" charset="0"/>
            </a:endParaRPr>
          </a:p>
        </p:txBody>
      </p:sp>
      <p:sp>
        <p:nvSpPr>
          <p:cNvPr id="11" name="Line 12"/>
          <p:cNvSpPr>
            <a:spLocks noChangeShapeType="1"/>
          </p:cNvSpPr>
          <p:nvPr userDrawn="1"/>
        </p:nvSpPr>
        <p:spPr bwMode="auto">
          <a:xfrm>
            <a:off x="1" y="3434371"/>
            <a:ext cx="17994981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0907" tIns="20454" rIns="40907" bIns="20454"/>
          <a:lstStyle/>
          <a:p>
            <a:endParaRPr lang="en-US" sz="870" dirty="0"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7109" y="25028287"/>
            <a:ext cx="2648834" cy="13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6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2056254" rtl="0" eaLnBrk="1" latinLnBrk="0" hangingPunct="1">
        <a:spcBef>
          <a:spcPct val="0"/>
        </a:spcBef>
        <a:buNone/>
        <a:defRPr sz="9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71095" indent="-771095" algn="l" defTabSz="2056254" rtl="0" eaLnBrk="1" latinLnBrk="0" hangingPunct="1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670708" indent="-642581" algn="l" defTabSz="2056254" rtl="0" eaLnBrk="1" latinLnBrk="0" hangingPunct="1">
        <a:spcBef>
          <a:spcPct val="20000"/>
        </a:spcBef>
        <a:buFont typeface="Arial" pitchFamily="34" charset="0"/>
        <a:buChar char="–"/>
        <a:defRPr sz="6300" kern="1200">
          <a:solidFill>
            <a:schemeClr val="tx1"/>
          </a:solidFill>
          <a:latin typeface="+mn-lt"/>
          <a:ea typeface="+mn-ea"/>
          <a:cs typeface="+mn-cs"/>
        </a:defRPr>
      </a:lvl2pPr>
      <a:lvl3pPr marL="2570319" indent="-514065" algn="l" defTabSz="2056254" rtl="0" eaLnBrk="1" latinLnBrk="0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3598446" indent="-514065" algn="l" defTabSz="2056254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4pPr>
      <a:lvl5pPr marL="4626573" indent="-514065" algn="l" defTabSz="2056254" rtl="0" eaLnBrk="1" latinLnBrk="0" hangingPunct="1">
        <a:spcBef>
          <a:spcPct val="20000"/>
        </a:spcBef>
        <a:buFont typeface="Arial" pitchFamily="34" charset="0"/>
        <a:buChar char="»"/>
        <a:defRPr sz="4500" kern="1200">
          <a:solidFill>
            <a:schemeClr val="tx1"/>
          </a:solidFill>
          <a:latin typeface="+mn-lt"/>
          <a:ea typeface="+mn-ea"/>
          <a:cs typeface="+mn-cs"/>
        </a:defRPr>
      </a:lvl5pPr>
      <a:lvl6pPr marL="5654702" indent="-514065" algn="l" defTabSz="2056254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6pPr>
      <a:lvl7pPr marL="6682829" indent="-514065" algn="l" defTabSz="2056254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7pPr>
      <a:lvl8pPr marL="7710956" indent="-514065" algn="l" defTabSz="2056254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8pPr>
      <a:lvl9pPr marL="8739083" indent="-514065" algn="l" defTabSz="2056254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56254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1pPr>
      <a:lvl2pPr marL="1028127" algn="l" defTabSz="2056254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2056254" algn="l" defTabSz="2056254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3pPr>
      <a:lvl4pPr marL="3084384" algn="l" defTabSz="2056254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4pPr>
      <a:lvl5pPr marL="4112510" algn="l" defTabSz="2056254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5pPr>
      <a:lvl6pPr marL="5140637" algn="l" defTabSz="2056254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6pPr>
      <a:lvl7pPr marL="6168764" algn="l" defTabSz="2056254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7pPr>
      <a:lvl8pPr marL="7196891" algn="l" defTabSz="2056254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8pPr>
      <a:lvl9pPr marL="8225021" algn="l" defTabSz="2056254" rtl="0" eaLnBrk="1" latinLnBrk="0" hangingPunct="1">
        <a:defRPr sz="40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Text Box 186"/>
          <p:cNvSpPr txBox="1">
            <a:spLocks noChangeArrowheads="1"/>
          </p:cNvSpPr>
          <p:nvPr/>
        </p:nvSpPr>
        <p:spPr bwMode="auto">
          <a:xfrm>
            <a:off x="3113368" y="2529638"/>
            <a:ext cx="12801599" cy="118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7479" tIns="374958" rIns="187479" bIns="187479" anchor="ctr" anchorCtr="1"/>
          <a:lstStyle>
            <a:lvl1pPr defTabSz="4022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40227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40227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40227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40227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tr-TR" sz="4800" b="1" dirty="0">
                <a:cs typeface="Arial" panose="020B0604020202020204" pitchFamily="34" charset="0"/>
              </a:rPr>
              <a:t>Proje Başlığı</a:t>
            </a:r>
          </a:p>
          <a:p>
            <a:pPr algn="ctr"/>
            <a:r>
              <a:rPr lang="tr-TR" sz="2500" b="1" dirty="0">
                <a:cs typeface="Arial" panose="020B0604020202020204" pitchFamily="34" charset="0"/>
              </a:rPr>
              <a:t>Proje sahibi adı ve soyadı,</a:t>
            </a:r>
          </a:p>
          <a:p>
            <a:pPr algn="ctr"/>
            <a:r>
              <a:rPr lang="tr-TR" sz="2500" b="1" dirty="0">
                <a:cs typeface="Arial" panose="020B0604020202020204" pitchFamily="34" charset="0"/>
              </a:rPr>
              <a:t> Kurumu (Üniversite, Firma adı vb.)/ Birim (Yüksekokul, Fakülte)/ Bölüm</a:t>
            </a:r>
            <a:endParaRPr lang="en-US" sz="2500" b="1" dirty="0">
              <a:cs typeface="Arial" panose="020B0604020202020204" pitchFamily="34" charset="0"/>
            </a:endParaRPr>
          </a:p>
        </p:txBody>
      </p:sp>
      <p:sp>
        <p:nvSpPr>
          <p:cNvPr id="2242" name="Text Box 194"/>
          <p:cNvSpPr txBox="1">
            <a:spLocks noChangeArrowheads="1"/>
          </p:cNvSpPr>
          <p:nvPr/>
        </p:nvSpPr>
        <p:spPr bwMode="auto">
          <a:xfrm>
            <a:off x="4500166" y="4480688"/>
            <a:ext cx="4089639" cy="49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740" tIns="93740" rIns="93740" bIns="93740" anchor="ctr" anchorCtr="1"/>
          <a:lstStyle>
            <a:lvl1pPr defTabSz="4022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40227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40227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40227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40227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tr-TR" sz="2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AMAÇ VE HEDEF KİTLE</a:t>
            </a:r>
            <a:endParaRPr lang="en-US" sz="2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246" name="Text Box 198"/>
          <p:cNvSpPr txBox="1">
            <a:spLocks noChangeArrowheads="1"/>
          </p:cNvSpPr>
          <p:nvPr/>
        </p:nvSpPr>
        <p:spPr bwMode="auto">
          <a:xfrm>
            <a:off x="13577022" y="4476261"/>
            <a:ext cx="4089639" cy="49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740" tIns="93740" rIns="93740" bIns="93740" anchor="ctr" anchorCtr="1"/>
          <a:lstStyle>
            <a:lvl1pPr defTabSz="4022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40227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40227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40227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40227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tr-TR" sz="2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KATMA DEĞER/YENİLİKÇİ YÖN</a:t>
            </a:r>
            <a:endParaRPr lang="en-US" sz="2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247" name="Text Box 199"/>
          <p:cNvSpPr txBox="1">
            <a:spLocks noChangeArrowheads="1"/>
          </p:cNvSpPr>
          <p:nvPr/>
        </p:nvSpPr>
        <p:spPr bwMode="auto">
          <a:xfrm>
            <a:off x="8980803" y="4481415"/>
            <a:ext cx="4417066" cy="49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740" tIns="93740" rIns="93740" bIns="93740" anchor="ctr" anchorCtr="1"/>
          <a:lstStyle>
            <a:lvl1pPr defTabSz="4022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40227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40227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40227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40227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tr-TR" sz="2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TASARIM VE GÖRSELLER</a:t>
            </a:r>
            <a:endParaRPr lang="en-US" sz="2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292" name="Text Box 244"/>
          <p:cNvSpPr txBox="1">
            <a:spLocks noChangeArrowheads="1"/>
          </p:cNvSpPr>
          <p:nvPr/>
        </p:nvSpPr>
        <p:spPr bwMode="auto">
          <a:xfrm>
            <a:off x="9921699" y="7998061"/>
            <a:ext cx="2371226" cy="314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7496" tIns="18748" rIns="37496" bIns="18748">
            <a:spAutoFit/>
          </a:bodyPr>
          <a:lstStyle>
            <a:lvl1pPr defTabSz="4022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40227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40227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40227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40227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tr-TR" sz="18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Şekil 1: </a:t>
            </a:r>
            <a:r>
              <a:rPr lang="tr-TR" sz="1800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Arial</a:t>
            </a:r>
            <a:r>
              <a:rPr lang="tr-TR" sz="18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14 punto</a:t>
            </a:r>
            <a:endParaRPr lang="en-US" sz="18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294" name="Text Box 246"/>
          <p:cNvSpPr txBox="1">
            <a:spLocks noChangeArrowheads="1"/>
          </p:cNvSpPr>
          <p:nvPr/>
        </p:nvSpPr>
        <p:spPr bwMode="auto">
          <a:xfrm>
            <a:off x="168657" y="4640555"/>
            <a:ext cx="2944711" cy="33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740" tIns="93740" rIns="93740" bIns="93740" anchor="ctr" anchorCtr="0"/>
          <a:lstStyle>
            <a:lvl1pPr defTabSz="4022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40227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40227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40227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40227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tr-TR" sz="2200" b="1" dirty="0">
                <a:solidFill>
                  <a:schemeClr val="bg1"/>
                </a:solidFill>
                <a:cs typeface="Arial" panose="020B0604020202020204" pitchFamily="34" charset="0"/>
              </a:rPr>
              <a:t>ÖZET</a:t>
            </a:r>
            <a:endParaRPr lang="en-US" sz="2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307" name="Text Box 259"/>
          <p:cNvSpPr txBox="1">
            <a:spLocks noChangeArrowheads="1"/>
          </p:cNvSpPr>
          <p:nvPr/>
        </p:nvSpPr>
        <p:spPr bwMode="auto">
          <a:xfrm>
            <a:off x="4128978" y="11789954"/>
            <a:ext cx="4089639" cy="49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740" tIns="93740" rIns="93740" bIns="93740" anchor="ctr" anchorCtr="1"/>
          <a:lstStyle>
            <a:lvl1pPr defTabSz="4022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40227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40227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40227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40227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tr-TR" sz="2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YÖNTEM</a:t>
            </a:r>
            <a:endParaRPr lang="en-US" sz="2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310" name="Text Box 262"/>
          <p:cNvSpPr txBox="1">
            <a:spLocks noChangeArrowheads="1"/>
          </p:cNvSpPr>
          <p:nvPr/>
        </p:nvSpPr>
        <p:spPr bwMode="auto">
          <a:xfrm>
            <a:off x="13397869" y="22179410"/>
            <a:ext cx="4089639" cy="49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740" tIns="93740" rIns="93740" bIns="93740" anchor="ctr" anchorCtr="1"/>
          <a:lstStyle>
            <a:lvl1pPr defTabSz="4022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40227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40227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40227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40227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tr-TR" sz="2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İLETİŞİM</a:t>
            </a:r>
            <a:endParaRPr lang="en-US" sz="2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315" name="Text Box 267"/>
          <p:cNvSpPr txBox="1">
            <a:spLocks noChangeArrowheads="1"/>
          </p:cNvSpPr>
          <p:nvPr/>
        </p:nvSpPr>
        <p:spPr bwMode="auto">
          <a:xfrm>
            <a:off x="168657" y="5242314"/>
            <a:ext cx="3613304" cy="57052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square" lIns="81815" tIns="81815" rIns="81815" bIns="81815">
            <a:spAutoFit/>
          </a:bodyPr>
          <a:lstStyle>
            <a:lvl1pPr defTabSz="838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8382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8382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8382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8382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defTabSz="1799719"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Proje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özeti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çalışmanın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amacı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kullanılan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yöntemler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elde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edilen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temel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bulgular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çalışmanın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genel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katkısını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kısa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anlaşılır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bir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şekilde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içeren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bir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metindir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. Bu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bölümde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öncelikle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araştırmanın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hangi problem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veya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ihtiyaçtan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yola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çıktığı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belirtilir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çalışmanın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amacı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net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olarak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ifade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edilir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Ardından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çalışmada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kullanılan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deneysel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teorik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veya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analitik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yöntemler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kısaca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açıklanır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. Son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olarak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elde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edilen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en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önemli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sonuçlar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özetlenir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çalışmanın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bilimsel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veya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uygulamalı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alana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sağladığı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katkı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vurgulanır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. Bu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bölümün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amacı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okuyucuya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detaylara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girmeden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çalışmanın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bütününü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hızlı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net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bir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şekilde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aktarabilmektir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2317" name="Text Box 269"/>
          <p:cNvSpPr txBox="1">
            <a:spLocks noChangeArrowheads="1"/>
          </p:cNvSpPr>
          <p:nvPr/>
        </p:nvSpPr>
        <p:spPr bwMode="auto">
          <a:xfrm>
            <a:off x="13624820" y="5022791"/>
            <a:ext cx="4089639" cy="57052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81815" tIns="81815" rIns="81815" bIns="81815">
            <a:spAutoFit/>
          </a:bodyPr>
          <a:lstStyle>
            <a:lvl1pPr defTabSz="838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8382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8382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8382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8382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/>
            <a:r>
              <a:rPr lang="en-US" sz="1800" b="1" dirty="0">
                <a:cs typeface="Arial" panose="020B0604020202020204" pitchFamily="34" charset="0"/>
              </a:rPr>
              <a:t>Özgün </a:t>
            </a:r>
            <a:r>
              <a:rPr lang="en-US" sz="1800" b="1" dirty="0" err="1">
                <a:cs typeface="Arial" panose="020B0604020202020204" pitchFamily="34" charset="0"/>
              </a:rPr>
              <a:t>değer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bölümü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çalışmanın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alanına</a:t>
            </a:r>
            <a:r>
              <a:rPr lang="en-US" sz="1800" dirty="0">
                <a:cs typeface="Arial" panose="020B0604020202020204" pitchFamily="34" charset="0"/>
              </a:rPr>
              <a:t> hangi yeni </a:t>
            </a:r>
            <a:r>
              <a:rPr lang="en-US" sz="1800" dirty="0" err="1">
                <a:cs typeface="Arial" panose="020B0604020202020204" pitchFamily="34" charset="0"/>
              </a:rPr>
              <a:t>katkıyı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sağladığını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mevcut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çalışmalardan</a:t>
            </a:r>
            <a:r>
              <a:rPr lang="en-US" sz="1800" dirty="0">
                <a:cs typeface="Arial" panose="020B0604020202020204" pitchFamily="34" charset="0"/>
              </a:rPr>
              <a:t> hangi </a:t>
            </a:r>
            <a:r>
              <a:rPr lang="en-US" sz="1800" dirty="0" err="1">
                <a:cs typeface="Arial" panose="020B0604020202020204" pitchFamily="34" charset="0"/>
              </a:rPr>
              <a:t>yönleriyle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ayrıldığını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açıklamak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için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yazılır</a:t>
            </a:r>
            <a:r>
              <a:rPr lang="en-US" sz="1800" dirty="0">
                <a:cs typeface="Arial" panose="020B0604020202020204" pitchFamily="34" charset="0"/>
              </a:rPr>
              <a:t>. Bu </a:t>
            </a:r>
            <a:r>
              <a:rPr lang="en-US" sz="1800" dirty="0" err="1">
                <a:cs typeface="Arial" panose="020B0604020202020204" pitchFamily="34" charset="0"/>
              </a:rPr>
              <a:t>kısımda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araştırmanın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literatürdeki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benzerlerinden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farklı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yenilikçi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yönleri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vurgulanır</a:t>
            </a:r>
            <a:r>
              <a:rPr lang="en-US" sz="1800" dirty="0">
                <a:cs typeface="Arial" panose="020B0604020202020204" pitchFamily="34" charset="0"/>
              </a:rPr>
              <a:t>. </a:t>
            </a:r>
            <a:r>
              <a:rPr lang="en-US" sz="1800" dirty="0" err="1">
                <a:cs typeface="Arial" panose="020B0604020202020204" pitchFamily="34" charset="0"/>
              </a:rPr>
              <a:t>Örneğin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kullanılan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yöntem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geliştirilen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malzeme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elde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edilen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sonuçların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niteliği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veya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uygulama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alanı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açısından</a:t>
            </a:r>
            <a:r>
              <a:rPr lang="en-US" sz="1800" dirty="0">
                <a:cs typeface="Arial" panose="020B0604020202020204" pitchFamily="34" charset="0"/>
              </a:rPr>
              <a:t> ne </a:t>
            </a:r>
            <a:r>
              <a:rPr lang="en-US" sz="1800" dirty="0" err="1">
                <a:cs typeface="Arial" panose="020B0604020202020204" pitchFamily="34" charset="0"/>
              </a:rPr>
              <a:t>tür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bir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yenilik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sunduğu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belirtilir</a:t>
            </a:r>
            <a:r>
              <a:rPr lang="en-US" sz="1800" dirty="0">
                <a:cs typeface="Arial" panose="020B0604020202020204" pitchFamily="34" charset="0"/>
              </a:rPr>
              <a:t>. Ayrıca </a:t>
            </a:r>
            <a:r>
              <a:rPr lang="en-US" sz="1800" dirty="0" err="1">
                <a:cs typeface="Arial" panose="020B0604020202020204" pitchFamily="34" charset="0"/>
              </a:rPr>
              <a:t>çalışmanın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bilimsel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teknolojik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veya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uygulamalı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açıdan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neden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önemli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olduğu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</a:t>
            </a:r>
            <a:r>
              <a:rPr lang="en-US" sz="1800" dirty="0">
                <a:cs typeface="Arial" panose="020B0604020202020204" pitchFamily="34" charset="0"/>
              </a:rPr>
              <a:t> hangi </a:t>
            </a:r>
            <a:r>
              <a:rPr lang="en-US" sz="1800" dirty="0" err="1">
                <a:cs typeface="Arial" panose="020B0604020202020204" pitchFamily="34" charset="0"/>
              </a:rPr>
              <a:t>boşluğu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doldurduğu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kısaca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ifade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edilir</a:t>
            </a:r>
            <a:r>
              <a:rPr lang="en-US" sz="1800" dirty="0">
                <a:cs typeface="Arial" panose="020B0604020202020204" pitchFamily="34" charset="0"/>
              </a:rPr>
              <a:t>. Özgün </a:t>
            </a:r>
            <a:r>
              <a:rPr lang="en-US" sz="1800" dirty="0" err="1">
                <a:cs typeface="Arial" panose="020B0604020202020204" pitchFamily="34" charset="0"/>
              </a:rPr>
              <a:t>değer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bölümü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çalışmanın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neden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yapılmaya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değer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olduğunu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ortaya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koyan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en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kritik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kısımlardan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biridir</a:t>
            </a:r>
            <a:r>
              <a:rPr lang="en-US" sz="1800" dirty="0">
                <a:cs typeface="Arial" panose="020B0604020202020204" pitchFamily="34" charset="0"/>
              </a:rPr>
              <a:t>.</a:t>
            </a:r>
          </a:p>
          <a:p>
            <a:pPr algn="just" defTabSz="1799719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just" defTabSz="1799719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318" name="Text Box 270"/>
          <p:cNvSpPr txBox="1">
            <a:spLocks noChangeArrowheads="1"/>
          </p:cNvSpPr>
          <p:nvPr/>
        </p:nvSpPr>
        <p:spPr bwMode="auto">
          <a:xfrm>
            <a:off x="4452477" y="12274564"/>
            <a:ext cx="4089639" cy="51512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81815" tIns="81815" rIns="81815" bIns="81815">
            <a:spAutoFit/>
          </a:bodyPr>
          <a:lstStyle>
            <a:lvl1pPr defTabSz="838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8382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8382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8382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8382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/>
            <a:r>
              <a:rPr lang="en-US" sz="1800" b="1" dirty="0" err="1">
                <a:cs typeface="Arial" panose="020B0604020202020204" pitchFamily="34" charset="0"/>
              </a:rPr>
              <a:t>Yöntem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bölümü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çalışmanın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nasıl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gerçekleştirildiğini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açıklamak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için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yazılır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araştırmanın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güvenilirliğini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ortaya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koyar</a:t>
            </a:r>
            <a:r>
              <a:rPr lang="en-US" sz="1800" dirty="0">
                <a:cs typeface="Arial" panose="020B0604020202020204" pitchFamily="34" charset="0"/>
              </a:rPr>
              <a:t>. Bu </a:t>
            </a:r>
            <a:r>
              <a:rPr lang="en-US" sz="1800" dirty="0" err="1">
                <a:cs typeface="Arial" panose="020B0604020202020204" pitchFamily="34" charset="0"/>
              </a:rPr>
              <a:t>bölümde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çalışmada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kullanılan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deneysel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teorik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veya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hesaplamalı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yaklaşımlar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kısaca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sistematik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bir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şekilde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belirtilir</a:t>
            </a:r>
            <a:r>
              <a:rPr lang="en-US" sz="1800" dirty="0">
                <a:cs typeface="Arial" panose="020B0604020202020204" pitchFamily="34" charset="0"/>
              </a:rPr>
              <a:t>. </a:t>
            </a:r>
            <a:r>
              <a:rPr lang="en-US" sz="1800" dirty="0" err="1">
                <a:cs typeface="Arial" panose="020B0604020202020204" pitchFamily="34" charset="0"/>
              </a:rPr>
              <a:t>Kullanılan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malzemeler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cihazlar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deney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düzeneği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ölçüm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teknikleri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analiz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yöntemleri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özetlenir</a:t>
            </a:r>
            <a:r>
              <a:rPr lang="en-US" sz="1800" dirty="0">
                <a:cs typeface="Arial" panose="020B0604020202020204" pitchFamily="34" charset="0"/>
              </a:rPr>
              <a:t>. </a:t>
            </a:r>
            <a:r>
              <a:rPr lang="en-US" sz="1800" dirty="0" err="1">
                <a:cs typeface="Arial" panose="020B0604020202020204" pitchFamily="34" charset="0"/>
              </a:rPr>
              <a:t>Ayrıca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verilerin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nasıl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elde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edildiği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</a:t>
            </a:r>
            <a:r>
              <a:rPr lang="en-US" sz="1800" dirty="0">
                <a:cs typeface="Arial" panose="020B0604020202020204" pitchFamily="34" charset="0"/>
              </a:rPr>
              <a:t> hangi </a:t>
            </a:r>
            <a:r>
              <a:rPr lang="en-US" sz="1800" dirty="0" err="1">
                <a:cs typeface="Arial" panose="020B0604020202020204" pitchFamily="34" charset="0"/>
              </a:rPr>
              <a:t>yöntemlerle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değerlendirildiği</a:t>
            </a:r>
            <a:r>
              <a:rPr lang="en-US" sz="1800" dirty="0">
                <a:cs typeface="Arial" panose="020B0604020202020204" pitchFamily="34" charset="0"/>
              </a:rPr>
              <a:t> de </a:t>
            </a:r>
            <a:r>
              <a:rPr lang="en-US" sz="1800" dirty="0" err="1">
                <a:cs typeface="Arial" panose="020B0604020202020204" pitchFamily="34" charset="0"/>
              </a:rPr>
              <a:t>açıklanır</a:t>
            </a:r>
            <a:r>
              <a:rPr lang="en-US" sz="1800" dirty="0">
                <a:cs typeface="Arial" panose="020B0604020202020204" pitchFamily="34" charset="0"/>
              </a:rPr>
              <a:t>. Amaç, </a:t>
            </a:r>
            <a:r>
              <a:rPr lang="en-US" sz="1800" dirty="0" err="1">
                <a:cs typeface="Arial" panose="020B0604020202020204" pitchFamily="34" charset="0"/>
              </a:rPr>
              <a:t>çalışmanın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başkaları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tarafından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anlaşılabilir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gerektiğinde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tekrar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edilebilir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olmasını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sağlamaktır</a:t>
            </a:r>
            <a:r>
              <a:rPr lang="en-US" sz="1800" dirty="0">
                <a:cs typeface="Arial" panose="020B0604020202020204" pitchFamily="34" charset="0"/>
              </a:rPr>
              <a:t>. Bu </a:t>
            </a:r>
            <a:r>
              <a:rPr lang="en-US" sz="1800" dirty="0" err="1">
                <a:cs typeface="Arial" panose="020B0604020202020204" pitchFamily="34" charset="0"/>
              </a:rPr>
              <a:t>nedenle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yöntem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bölümü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ayrıntıya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boğulmadan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ancak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yeterli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teknik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bilgi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içerecek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şekilde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yazılmalıdır</a:t>
            </a:r>
            <a:r>
              <a:rPr lang="en-US" sz="1800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2320" name="Text Box 272"/>
          <p:cNvSpPr txBox="1">
            <a:spLocks noChangeArrowheads="1"/>
          </p:cNvSpPr>
          <p:nvPr/>
        </p:nvSpPr>
        <p:spPr bwMode="auto">
          <a:xfrm>
            <a:off x="4500166" y="5022791"/>
            <a:ext cx="4089639" cy="54282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81815" tIns="81815" rIns="81815" bIns="81815">
            <a:spAutoFit/>
          </a:bodyPr>
          <a:lstStyle>
            <a:lvl1pPr defTabSz="838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8382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8382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8382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8382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/>
            <a:r>
              <a:rPr lang="en-US" sz="1800" b="1" dirty="0">
                <a:cs typeface="Arial" panose="020B0604020202020204" pitchFamily="34" charset="0"/>
              </a:rPr>
              <a:t>Amaç </a:t>
            </a:r>
            <a:r>
              <a:rPr lang="en-US" sz="1800" b="1" dirty="0" err="1">
                <a:cs typeface="Arial" panose="020B0604020202020204" pitchFamily="34" charset="0"/>
              </a:rPr>
              <a:t>ve</a:t>
            </a:r>
            <a:r>
              <a:rPr lang="en-US" sz="1800" b="1" dirty="0">
                <a:cs typeface="Arial" panose="020B0604020202020204" pitchFamily="34" charset="0"/>
              </a:rPr>
              <a:t> </a:t>
            </a:r>
            <a:r>
              <a:rPr lang="en-US" sz="1800" b="1" dirty="0" err="1">
                <a:cs typeface="Arial" panose="020B0604020202020204" pitchFamily="34" charset="0"/>
              </a:rPr>
              <a:t>hedef</a:t>
            </a:r>
            <a:r>
              <a:rPr lang="en-US" sz="1800" b="1" dirty="0">
                <a:cs typeface="Arial" panose="020B0604020202020204" pitchFamily="34" charset="0"/>
              </a:rPr>
              <a:t> </a:t>
            </a:r>
            <a:r>
              <a:rPr lang="en-US" sz="1800" b="1" dirty="0" err="1">
                <a:cs typeface="Arial" panose="020B0604020202020204" pitchFamily="34" charset="0"/>
              </a:rPr>
              <a:t>kitle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bölümü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çalışmanın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neyi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başarmayı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hedeflediğini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kimlere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hitap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ettiğini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açıklamak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için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yazılır</a:t>
            </a:r>
            <a:r>
              <a:rPr lang="en-US" sz="1800" dirty="0">
                <a:cs typeface="Arial" panose="020B0604020202020204" pitchFamily="34" charset="0"/>
              </a:rPr>
              <a:t>. Bu </a:t>
            </a:r>
            <a:r>
              <a:rPr lang="en-US" sz="1800" dirty="0" err="1">
                <a:cs typeface="Arial" panose="020B0604020202020204" pitchFamily="34" charset="0"/>
              </a:rPr>
              <a:t>bölümde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öncelikle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araştırmanın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temel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amacı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açık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</a:t>
            </a:r>
            <a:r>
              <a:rPr lang="en-US" sz="1800" dirty="0">
                <a:cs typeface="Arial" panose="020B0604020202020204" pitchFamily="34" charset="0"/>
              </a:rPr>
              <a:t> net </a:t>
            </a:r>
            <a:r>
              <a:rPr lang="en-US" sz="1800" dirty="0" err="1">
                <a:cs typeface="Arial" panose="020B0604020202020204" pitchFamily="34" charset="0"/>
              </a:rPr>
              <a:t>bir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şekilde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ifade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edilir</a:t>
            </a:r>
            <a:r>
              <a:rPr lang="en-US" sz="1800" dirty="0">
                <a:cs typeface="Arial" panose="020B0604020202020204" pitchFamily="34" charset="0"/>
              </a:rPr>
              <a:t>; </a:t>
            </a:r>
            <a:r>
              <a:rPr lang="en-US" sz="1800" dirty="0" err="1">
                <a:cs typeface="Arial" panose="020B0604020202020204" pitchFamily="34" charset="0"/>
              </a:rPr>
              <a:t>yani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çalışmanın</a:t>
            </a:r>
            <a:r>
              <a:rPr lang="en-US" sz="1800" dirty="0">
                <a:cs typeface="Arial" panose="020B0604020202020204" pitchFamily="34" charset="0"/>
              </a:rPr>
              <a:t> hangi </a:t>
            </a:r>
            <a:r>
              <a:rPr lang="en-US" sz="1800" dirty="0" err="1">
                <a:cs typeface="Arial" panose="020B0604020202020204" pitchFamily="34" charset="0"/>
              </a:rPr>
              <a:t>problemi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çözmeyi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veya</a:t>
            </a:r>
            <a:r>
              <a:rPr lang="en-US" sz="1800" dirty="0">
                <a:cs typeface="Arial" panose="020B0604020202020204" pitchFamily="34" charset="0"/>
              </a:rPr>
              <a:t> hangi </a:t>
            </a:r>
            <a:r>
              <a:rPr lang="en-US" sz="1800" dirty="0" err="1">
                <a:cs typeface="Arial" panose="020B0604020202020204" pitchFamily="34" charset="0"/>
              </a:rPr>
              <a:t>bilimsel</a:t>
            </a:r>
            <a:r>
              <a:rPr lang="en-US" sz="1800" dirty="0">
                <a:cs typeface="Arial" panose="020B0604020202020204" pitchFamily="34" charset="0"/>
              </a:rPr>
              <a:t>/</a:t>
            </a:r>
            <a:r>
              <a:rPr lang="en-US" sz="1800" dirty="0" err="1">
                <a:cs typeface="Arial" panose="020B0604020202020204" pitchFamily="34" charset="0"/>
              </a:rPr>
              <a:t>pratik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katkıyı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sağlamayı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hedeflediği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belirtilir</a:t>
            </a:r>
            <a:r>
              <a:rPr lang="en-US" sz="1800" dirty="0">
                <a:cs typeface="Arial" panose="020B0604020202020204" pitchFamily="34" charset="0"/>
              </a:rPr>
              <a:t>. </a:t>
            </a:r>
            <a:r>
              <a:rPr lang="en-US" sz="1800" dirty="0" err="1">
                <a:cs typeface="Arial" panose="020B0604020202020204" pitchFamily="34" charset="0"/>
              </a:rPr>
              <a:t>Ardından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bu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çalışmadan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doğrudan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veya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dolaylı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olarak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yararlanabilecek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kişi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kurum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veya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gruplar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tanımlanır</a:t>
            </a:r>
            <a:r>
              <a:rPr lang="en-US" sz="1800" dirty="0">
                <a:cs typeface="Arial" panose="020B0604020202020204" pitchFamily="34" charset="0"/>
              </a:rPr>
              <a:t>. </a:t>
            </a:r>
            <a:r>
              <a:rPr lang="en-US" sz="1800" dirty="0" err="1">
                <a:cs typeface="Arial" panose="020B0604020202020204" pitchFamily="34" charset="0"/>
              </a:rPr>
              <a:t>Hedef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kitle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genellikle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ilgili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akademik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alanlardaki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araştırmacılar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mühendisler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öğrenciler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veya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uygulayıcılar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olabilir</a:t>
            </a:r>
            <a:r>
              <a:rPr lang="en-US" sz="1800" dirty="0">
                <a:cs typeface="Arial" panose="020B0604020202020204" pitchFamily="34" charset="0"/>
              </a:rPr>
              <a:t>. Bu </a:t>
            </a:r>
            <a:r>
              <a:rPr lang="en-US" sz="1800" dirty="0" err="1">
                <a:cs typeface="Arial" panose="020B0604020202020204" pitchFamily="34" charset="0"/>
              </a:rPr>
              <a:t>bölümün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amacı</a:t>
            </a:r>
            <a:r>
              <a:rPr lang="en-US" sz="1800" dirty="0">
                <a:cs typeface="Arial" panose="020B0604020202020204" pitchFamily="34" charset="0"/>
              </a:rPr>
              <a:t>, </a:t>
            </a:r>
            <a:r>
              <a:rPr lang="en-US" sz="1800" dirty="0" err="1">
                <a:cs typeface="Arial" panose="020B0604020202020204" pitchFamily="34" charset="0"/>
              </a:rPr>
              <a:t>çalışmanın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kapsamını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potansiyel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etkisini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okuyucuya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kısa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ve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anlaşılır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bir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şekilde</a:t>
            </a:r>
            <a:r>
              <a:rPr lang="en-US" sz="1800" dirty="0">
                <a:cs typeface="Arial" panose="020B0604020202020204" pitchFamily="34" charset="0"/>
              </a:rPr>
              <a:t> </a:t>
            </a:r>
            <a:r>
              <a:rPr lang="en-US" sz="1800" dirty="0" err="1">
                <a:cs typeface="Arial" panose="020B0604020202020204" pitchFamily="34" charset="0"/>
              </a:rPr>
              <a:t>sunmaktır</a:t>
            </a:r>
            <a:r>
              <a:rPr lang="en-US" sz="1800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 Box 244">
            <a:extLst>
              <a:ext uri="{FF2B5EF4-FFF2-40B4-BE49-F238E27FC236}">
                <a16:creationId xmlns:a16="http://schemas.microsoft.com/office/drawing/2014/main" id="{E4D6EA02-2D91-61F5-9E8F-221849ACD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3609" y="11665285"/>
            <a:ext cx="2371225" cy="314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7496" tIns="18748" rIns="37496" bIns="18748">
            <a:spAutoFit/>
          </a:bodyPr>
          <a:lstStyle>
            <a:lvl1pPr defTabSz="4022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40227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40227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40227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40227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tr-TR" sz="18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Şekil 2: </a:t>
            </a:r>
            <a:r>
              <a:rPr lang="tr-TR" sz="1800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Arial</a:t>
            </a:r>
            <a:r>
              <a:rPr lang="tr-TR" sz="18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14 punto</a:t>
            </a:r>
            <a:endParaRPr lang="en-US" sz="18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2" name="Text Box 244">
            <a:extLst>
              <a:ext uri="{FF2B5EF4-FFF2-40B4-BE49-F238E27FC236}">
                <a16:creationId xmlns:a16="http://schemas.microsoft.com/office/drawing/2014/main" id="{16A7958C-3831-8F50-0665-0E62CD354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6606" y="15308195"/>
            <a:ext cx="2371225" cy="314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7496" tIns="18748" rIns="37496" bIns="18748">
            <a:spAutoFit/>
          </a:bodyPr>
          <a:lstStyle>
            <a:lvl1pPr defTabSz="4022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40227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40227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40227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40227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tr-TR" sz="18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Şekil 3: </a:t>
            </a:r>
            <a:r>
              <a:rPr lang="tr-TR" sz="1800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Arial</a:t>
            </a:r>
            <a:r>
              <a:rPr lang="tr-TR" sz="18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14 punto</a:t>
            </a:r>
            <a:endParaRPr lang="en-US" sz="18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4" name="Text Box 244">
            <a:extLst>
              <a:ext uri="{FF2B5EF4-FFF2-40B4-BE49-F238E27FC236}">
                <a16:creationId xmlns:a16="http://schemas.microsoft.com/office/drawing/2014/main" id="{164C99B9-C3C8-BBDE-008C-004D98F94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4710" y="19097250"/>
            <a:ext cx="2371225" cy="314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7496" tIns="18748" rIns="37496" bIns="18748">
            <a:spAutoFit/>
          </a:bodyPr>
          <a:lstStyle>
            <a:lvl1pPr defTabSz="4022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40227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40227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40227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40227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tr-TR" sz="18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Şekil 4: </a:t>
            </a:r>
            <a:r>
              <a:rPr lang="tr-TR" sz="1800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Arial</a:t>
            </a:r>
            <a:r>
              <a:rPr lang="tr-TR" sz="18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14 punto</a:t>
            </a:r>
            <a:endParaRPr lang="en-US" sz="18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9" name="Text Box 244">
            <a:extLst>
              <a:ext uri="{FF2B5EF4-FFF2-40B4-BE49-F238E27FC236}">
                <a16:creationId xmlns:a16="http://schemas.microsoft.com/office/drawing/2014/main" id="{016B5B0A-0D9F-C7C5-71D6-59722D124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6605" y="23123581"/>
            <a:ext cx="2371226" cy="314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7496" tIns="18748" rIns="37496" bIns="18748">
            <a:spAutoFit/>
          </a:bodyPr>
          <a:lstStyle>
            <a:lvl1pPr defTabSz="4022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40227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40227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40227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40227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tr-TR" sz="18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Şekil 5: </a:t>
            </a:r>
            <a:r>
              <a:rPr lang="tr-TR" sz="1800" dirty="0" err="1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Arial</a:t>
            </a:r>
            <a:r>
              <a:rPr lang="tr-TR" sz="18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14 punto</a:t>
            </a:r>
            <a:endParaRPr lang="en-US" sz="18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" name="Text Box 198">
            <a:extLst>
              <a:ext uri="{FF2B5EF4-FFF2-40B4-BE49-F238E27FC236}">
                <a16:creationId xmlns:a16="http://schemas.microsoft.com/office/drawing/2014/main" id="{2E31A983-7B67-9657-3C8A-790F4BFFD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32599" y="11652503"/>
            <a:ext cx="4089639" cy="49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740" tIns="93740" rIns="93740" bIns="93740" anchor="ctr" anchorCtr="1"/>
          <a:lstStyle>
            <a:lvl1pPr defTabSz="4022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40227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40227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40227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40227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tr-TR" sz="2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GELİŞİM/İYİLEŞTİRME ALANI</a:t>
            </a:r>
            <a:endParaRPr lang="en-US" sz="2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" name="Text Box 269">
            <a:extLst>
              <a:ext uri="{FF2B5EF4-FFF2-40B4-BE49-F238E27FC236}">
                <a16:creationId xmlns:a16="http://schemas.microsoft.com/office/drawing/2014/main" id="{39981F8D-76B5-0437-4399-4DFE8B63C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06393" y="12282477"/>
            <a:ext cx="4089639" cy="43202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81815" tIns="81815" rIns="81815" bIns="81815">
            <a:spAutoFit/>
          </a:bodyPr>
          <a:lstStyle>
            <a:lvl1pPr defTabSz="838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8382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8382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8382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8382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800" b="1" dirty="0" err="1"/>
              <a:t>Gelişim</a:t>
            </a:r>
            <a:r>
              <a:rPr lang="en-US" sz="1800" b="1" dirty="0"/>
              <a:t>/</a:t>
            </a:r>
            <a:r>
              <a:rPr lang="en-US" sz="1800" b="1" dirty="0" err="1"/>
              <a:t>iyileştirme</a:t>
            </a:r>
            <a:r>
              <a:rPr lang="en-US" sz="1800" b="1" dirty="0"/>
              <a:t> </a:t>
            </a:r>
            <a:r>
              <a:rPr lang="en-US" sz="1800" b="1" dirty="0" err="1"/>
              <a:t>alanı</a:t>
            </a:r>
            <a:r>
              <a:rPr lang="en-US" sz="1800" b="1" dirty="0"/>
              <a:t>, </a:t>
            </a:r>
            <a:r>
              <a:rPr lang="en-US" sz="1800" dirty="0" err="1"/>
              <a:t>yapılan</a:t>
            </a:r>
            <a:r>
              <a:rPr lang="en-US" sz="1800" dirty="0"/>
              <a:t> </a:t>
            </a:r>
            <a:r>
              <a:rPr lang="en-US" sz="1800" dirty="0" err="1"/>
              <a:t>çalışmanın</a:t>
            </a:r>
            <a:r>
              <a:rPr lang="en-US" sz="1800" dirty="0"/>
              <a:t> </a:t>
            </a:r>
            <a:r>
              <a:rPr lang="en-US" sz="1800" dirty="0" err="1"/>
              <a:t>mevcut</a:t>
            </a:r>
            <a:r>
              <a:rPr lang="en-US" sz="1800" dirty="0"/>
              <a:t> </a:t>
            </a:r>
            <a:r>
              <a:rPr lang="en-US" sz="1800" dirty="0" err="1"/>
              <a:t>sınırlılıklarını</a:t>
            </a:r>
            <a:r>
              <a:rPr lang="en-US" sz="1800" dirty="0"/>
              <a:t> </a:t>
            </a:r>
            <a:r>
              <a:rPr lang="en-US" sz="1800" dirty="0" err="1"/>
              <a:t>ve</a:t>
            </a:r>
            <a:r>
              <a:rPr lang="en-US" sz="1800" dirty="0"/>
              <a:t> </a:t>
            </a:r>
            <a:r>
              <a:rPr lang="en-US" sz="1800" dirty="0" err="1"/>
              <a:t>gelecekte</a:t>
            </a:r>
            <a:r>
              <a:rPr lang="en-US" sz="1800" dirty="0"/>
              <a:t> </a:t>
            </a:r>
            <a:r>
              <a:rPr lang="en-US" sz="1800" dirty="0" err="1"/>
              <a:t>nasıl</a:t>
            </a:r>
            <a:r>
              <a:rPr lang="en-US" sz="1800" dirty="0"/>
              <a:t> </a:t>
            </a:r>
            <a:r>
              <a:rPr lang="en-US" sz="1800" dirty="0" err="1"/>
              <a:t>daha</a:t>
            </a:r>
            <a:r>
              <a:rPr lang="en-US" sz="1800" dirty="0"/>
              <a:t> </a:t>
            </a:r>
            <a:r>
              <a:rPr lang="en-US" sz="1800" dirty="0" err="1"/>
              <a:t>ileri</a:t>
            </a:r>
            <a:r>
              <a:rPr lang="en-US" sz="1800" dirty="0"/>
              <a:t> </a:t>
            </a:r>
            <a:r>
              <a:rPr lang="en-US" sz="1800" dirty="0" err="1"/>
              <a:t>düzeye</a:t>
            </a:r>
            <a:r>
              <a:rPr lang="en-US" sz="1800" dirty="0"/>
              <a:t> </a:t>
            </a:r>
            <a:r>
              <a:rPr lang="en-US" sz="1800" dirty="0" err="1"/>
              <a:t>taşınabileceğini</a:t>
            </a:r>
            <a:r>
              <a:rPr lang="en-US" sz="1800" dirty="0"/>
              <a:t> </a:t>
            </a:r>
            <a:r>
              <a:rPr lang="en-US" sz="1800" dirty="0" err="1"/>
              <a:t>ifade</a:t>
            </a:r>
            <a:r>
              <a:rPr lang="en-US" sz="1800" dirty="0"/>
              <a:t> </a:t>
            </a:r>
            <a:r>
              <a:rPr lang="en-US" sz="1800" dirty="0" err="1"/>
              <a:t>eder</a:t>
            </a:r>
            <a:r>
              <a:rPr lang="en-US" sz="1800" dirty="0"/>
              <a:t>. Bu </a:t>
            </a:r>
            <a:r>
              <a:rPr lang="en-US" sz="1800" dirty="0" err="1"/>
              <a:t>bölümde</a:t>
            </a:r>
            <a:r>
              <a:rPr lang="en-US" sz="1800" dirty="0"/>
              <a:t>, </a:t>
            </a:r>
            <a:r>
              <a:rPr lang="en-US" sz="1800" dirty="0" err="1"/>
              <a:t>kullanılan</a:t>
            </a:r>
            <a:r>
              <a:rPr lang="en-US" sz="1800" dirty="0"/>
              <a:t> </a:t>
            </a:r>
            <a:r>
              <a:rPr lang="en-US" sz="1800" dirty="0" err="1"/>
              <a:t>yöntemlerin</a:t>
            </a:r>
            <a:r>
              <a:rPr lang="en-US" sz="1800" dirty="0"/>
              <a:t> </a:t>
            </a:r>
            <a:r>
              <a:rPr lang="en-US" sz="1800" dirty="0" err="1"/>
              <a:t>veya</a:t>
            </a:r>
            <a:r>
              <a:rPr lang="en-US" sz="1800" dirty="0"/>
              <a:t> </a:t>
            </a:r>
            <a:r>
              <a:rPr lang="en-US" sz="1800" dirty="0" err="1"/>
              <a:t>elde</a:t>
            </a:r>
            <a:r>
              <a:rPr lang="en-US" sz="1800" dirty="0"/>
              <a:t> </a:t>
            </a:r>
            <a:r>
              <a:rPr lang="en-US" sz="1800" dirty="0" err="1"/>
              <a:t>edilen</a:t>
            </a:r>
            <a:r>
              <a:rPr lang="en-US" sz="1800" dirty="0"/>
              <a:t> </a:t>
            </a:r>
            <a:r>
              <a:rPr lang="en-US" sz="1800" dirty="0" err="1"/>
              <a:t>sonuçların</a:t>
            </a:r>
            <a:r>
              <a:rPr lang="en-US" sz="1800" dirty="0"/>
              <a:t> hangi </a:t>
            </a:r>
            <a:r>
              <a:rPr lang="en-US" sz="1800" dirty="0" err="1"/>
              <a:t>yönlerinin</a:t>
            </a:r>
            <a:r>
              <a:rPr lang="en-US" sz="1800" dirty="0"/>
              <a:t> </a:t>
            </a:r>
            <a:r>
              <a:rPr lang="en-US" sz="1800" dirty="0" err="1"/>
              <a:t>geliştirilebileceği</a:t>
            </a:r>
            <a:r>
              <a:rPr lang="en-US" sz="1800" dirty="0"/>
              <a:t> </a:t>
            </a:r>
            <a:r>
              <a:rPr lang="en-US" sz="1800" dirty="0" err="1"/>
              <a:t>belirtilir</a:t>
            </a:r>
            <a:r>
              <a:rPr lang="en-US" sz="1800" dirty="0"/>
              <a:t>. </a:t>
            </a:r>
            <a:r>
              <a:rPr lang="en-US" sz="1800" dirty="0" err="1"/>
              <a:t>Ayrıca</a:t>
            </a:r>
            <a:r>
              <a:rPr lang="en-US" sz="1800" dirty="0"/>
              <a:t> </a:t>
            </a:r>
            <a:r>
              <a:rPr lang="en-US" sz="1800" dirty="0" err="1"/>
              <a:t>çalışmanın</a:t>
            </a:r>
            <a:r>
              <a:rPr lang="en-US" sz="1800" dirty="0"/>
              <a:t> </a:t>
            </a:r>
            <a:r>
              <a:rPr lang="en-US" sz="1800" dirty="0" err="1"/>
              <a:t>kapsamının</a:t>
            </a:r>
            <a:r>
              <a:rPr lang="en-US" sz="1800" dirty="0"/>
              <a:t> </a:t>
            </a:r>
            <a:r>
              <a:rPr lang="en-US" sz="1800" dirty="0" err="1"/>
              <a:t>genişletilmesi</a:t>
            </a:r>
            <a:r>
              <a:rPr lang="en-US" sz="1800" dirty="0"/>
              <a:t>, </a:t>
            </a:r>
            <a:r>
              <a:rPr lang="en-US" sz="1800" dirty="0" err="1"/>
              <a:t>daha</a:t>
            </a:r>
            <a:r>
              <a:rPr lang="en-US" sz="1800" dirty="0"/>
              <a:t> </a:t>
            </a:r>
            <a:r>
              <a:rPr lang="en-US" sz="1800" dirty="0" err="1"/>
              <a:t>fazla</a:t>
            </a:r>
            <a:r>
              <a:rPr lang="en-US" sz="1800" dirty="0"/>
              <a:t> </a:t>
            </a:r>
            <a:r>
              <a:rPr lang="en-US" sz="1800" dirty="0" err="1"/>
              <a:t>veri</a:t>
            </a:r>
            <a:r>
              <a:rPr lang="en-US" sz="1800" dirty="0"/>
              <a:t> </a:t>
            </a:r>
            <a:r>
              <a:rPr lang="en-US" sz="1800" dirty="0" err="1"/>
              <a:t>ile</a:t>
            </a:r>
            <a:r>
              <a:rPr lang="en-US" sz="1800" dirty="0"/>
              <a:t> test </a:t>
            </a:r>
            <a:r>
              <a:rPr lang="en-US" sz="1800" dirty="0" err="1"/>
              <a:t>edilmesi</a:t>
            </a:r>
            <a:r>
              <a:rPr lang="en-US" sz="1800" dirty="0"/>
              <a:t> </a:t>
            </a:r>
            <a:r>
              <a:rPr lang="en-US" sz="1800" dirty="0" err="1"/>
              <a:t>veya</a:t>
            </a:r>
            <a:r>
              <a:rPr lang="en-US" sz="1800" dirty="0"/>
              <a:t> </a:t>
            </a:r>
            <a:r>
              <a:rPr lang="en-US" sz="1800" dirty="0" err="1"/>
              <a:t>farklı</a:t>
            </a:r>
            <a:r>
              <a:rPr lang="en-US" sz="1800" dirty="0"/>
              <a:t> </a:t>
            </a:r>
            <a:r>
              <a:rPr lang="en-US" sz="1800" dirty="0" err="1"/>
              <a:t>yöntemlerle</a:t>
            </a:r>
            <a:r>
              <a:rPr lang="en-US" sz="1800" dirty="0"/>
              <a:t> </a:t>
            </a:r>
            <a:r>
              <a:rPr lang="en-US" sz="1800" dirty="0" err="1"/>
              <a:t>desteklenmesi</a:t>
            </a:r>
            <a:r>
              <a:rPr lang="en-US" sz="1800" dirty="0"/>
              <a:t> </a:t>
            </a:r>
            <a:r>
              <a:rPr lang="en-US" sz="1800" dirty="0" err="1"/>
              <a:t>gibi</a:t>
            </a:r>
            <a:r>
              <a:rPr lang="en-US" sz="1800" dirty="0"/>
              <a:t> </a:t>
            </a:r>
            <a:r>
              <a:rPr lang="en-US" sz="1800" dirty="0" err="1"/>
              <a:t>olası</a:t>
            </a:r>
            <a:r>
              <a:rPr lang="en-US" sz="1800" dirty="0"/>
              <a:t> </a:t>
            </a:r>
            <a:r>
              <a:rPr lang="en-US" sz="1800" dirty="0" err="1"/>
              <a:t>iyileştirme</a:t>
            </a:r>
            <a:r>
              <a:rPr lang="en-US" sz="1800" dirty="0"/>
              <a:t> </a:t>
            </a:r>
            <a:r>
              <a:rPr lang="en-US" sz="1800" dirty="0" err="1"/>
              <a:t>önerilerine</a:t>
            </a:r>
            <a:r>
              <a:rPr lang="en-US" sz="1800" dirty="0"/>
              <a:t> </a:t>
            </a:r>
            <a:r>
              <a:rPr lang="en-US" sz="1800" dirty="0" err="1"/>
              <a:t>yer</a:t>
            </a:r>
            <a:r>
              <a:rPr lang="en-US" sz="1800" dirty="0"/>
              <a:t> </a:t>
            </a:r>
            <a:r>
              <a:rPr lang="en-US" sz="1800" dirty="0" err="1"/>
              <a:t>verilir</a:t>
            </a:r>
            <a:r>
              <a:rPr lang="en-US" sz="1800" dirty="0"/>
              <a:t>. Amaç, </a:t>
            </a:r>
            <a:r>
              <a:rPr lang="en-US" sz="1800" dirty="0" err="1"/>
              <a:t>çalışmanın</a:t>
            </a:r>
            <a:r>
              <a:rPr lang="en-US" sz="1800" dirty="0"/>
              <a:t> </a:t>
            </a:r>
            <a:r>
              <a:rPr lang="en-US" sz="1800" dirty="0" err="1"/>
              <a:t>gelecekteki</a:t>
            </a:r>
            <a:r>
              <a:rPr lang="en-US" sz="1800" dirty="0"/>
              <a:t> </a:t>
            </a:r>
            <a:r>
              <a:rPr lang="en-US" sz="1800" dirty="0" err="1"/>
              <a:t>araştırmalar</a:t>
            </a:r>
            <a:r>
              <a:rPr lang="en-US" sz="1800" dirty="0"/>
              <a:t> </a:t>
            </a:r>
            <a:r>
              <a:rPr lang="en-US" sz="1800" dirty="0" err="1"/>
              <a:t>için</a:t>
            </a:r>
            <a:r>
              <a:rPr lang="en-US" sz="1800" dirty="0"/>
              <a:t> </a:t>
            </a:r>
            <a:r>
              <a:rPr lang="en-US" sz="1800" dirty="0" err="1"/>
              <a:t>nasıl</a:t>
            </a:r>
            <a:r>
              <a:rPr lang="en-US" sz="1800" dirty="0"/>
              <a:t> </a:t>
            </a:r>
            <a:r>
              <a:rPr lang="en-US" sz="1800" dirty="0" err="1"/>
              <a:t>daha</a:t>
            </a:r>
            <a:r>
              <a:rPr lang="en-US" sz="1800" dirty="0"/>
              <a:t> </a:t>
            </a:r>
            <a:r>
              <a:rPr lang="en-US" sz="1800" dirty="0" err="1"/>
              <a:t>etkili</a:t>
            </a:r>
            <a:r>
              <a:rPr lang="en-US" sz="1800" dirty="0"/>
              <a:t> </a:t>
            </a:r>
            <a:r>
              <a:rPr lang="en-US" sz="1800" dirty="0" err="1"/>
              <a:t>ve</a:t>
            </a:r>
            <a:r>
              <a:rPr lang="en-US" sz="1800" dirty="0"/>
              <a:t> </a:t>
            </a:r>
            <a:r>
              <a:rPr lang="en-US" sz="1800" dirty="0" err="1"/>
              <a:t>kapsamlı</a:t>
            </a:r>
            <a:r>
              <a:rPr lang="en-US" sz="1800" dirty="0"/>
              <a:t> hale </a:t>
            </a:r>
            <a:r>
              <a:rPr lang="en-US" sz="1800" dirty="0" err="1"/>
              <a:t>getirilebileceğini</a:t>
            </a:r>
            <a:r>
              <a:rPr lang="en-US" sz="1800" dirty="0"/>
              <a:t> </a:t>
            </a:r>
            <a:r>
              <a:rPr lang="en-US" sz="1800" dirty="0" err="1"/>
              <a:t>ortaya</a:t>
            </a:r>
            <a:r>
              <a:rPr lang="en-US" sz="1800" dirty="0"/>
              <a:t> </a:t>
            </a:r>
            <a:r>
              <a:rPr lang="en-US" sz="1800" dirty="0" err="1"/>
              <a:t>koymaktır</a:t>
            </a:r>
            <a:r>
              <a:rPr lang="en-US" sz="1800" dirty="0"/>
              <a:t>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5EFBD1E-6AF0-8164-0F13-680E86AE8DC0}"/>
              </a:ext>
            </a:extLst>
          </p:cNvPr>
          <p:cNvSpPr txBox="1"/>
          <p:nvPr/>
        </p:nvSpPr>
        <p:spPr>
          <a:xfrm>
            <a:off x="8542116" y="1214184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7A8EDF3-1DA2-7D73-8C7D-2477B6EDBF19}"/>
              </a:ext>
            </a:extLst>
          </p:cNvPr>
          <p:cNvSpPr txBox="1"/>
          <p:nvPr/>
        </p:nvSpPr>
        <p:spPr>
          <a:xfrm>
            <a:off x="15669639" y="12274564"/>
            <a:ext cx="184731" cy="36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sp>
        <p:nvSpPr>
          <p:cNvPr id="8" name="Text Box 269">
            <a:extLst>
              <a:ext uri="{FF2B5EF4-FFF2-40B4-BE49-F238E27FC236}">
                <a16:creationId xmlns:a16="http://schemas.microsoft.com/office/drawing/2014/main" id="{EE12BA91-97A9-8E00-B99E-79604A0D3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24820" y="19059552"/>
            <a:ext cx="4089639" cy="28890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81815" tIns="81815" rIns="81815" bIns="81815">
            <a:spAutoFit/>
          </a:bodyPr>
          <a:lstStyle>
            <a:lvl1pPr defTabSz="838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8382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8382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8382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8382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defTabSz="1799719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err="1"/>
              <a:t>Referanslar</a:t>
            </a:r>
            <a:r>
              <a:rPr lang="en-US" sz="1800" b="1" dirty="0"/>
              <a:t> (</a:t>
            </a:r>
            <a:r>
              <a:rPr lang="en-US" sz="1800" b="1" dirty="0" err="1"/>
              <a:t>Kaynakça</a:t>
            </a:r>
            <a:r>
              <a:rPr lang="en-US" sz="1800" b="1" dirty="0"/>
              <a:t>)</a:t>
            </a:r>
            <a:r>
              <a:rPr lang="en-US" sz="1800" dirty="0"/>
              <a:t> </a:t>
            </a:r>
            <a:r>
              <a:rPr lang="en-US" sz="1800" dirty="0" err="1"/>
              <a:t>bölümü</a:t>
            </a:r>
            <a:r>
              <a:rPr lang="en-US" sz="1800" dirty="0"/>
              <a:t>, </a:t>
            </a:r>
            <a:r>
              <a:rPr lang="en-US" sz="1800" dirty="0" err="1"/>
              <a:t>çalışmada</a:t>
            </a:r>
            <a:r>
              <a:rPr lang="en-US" sz="1800" dirty="0"/>
              <a:t> </a:t>
            </a:r>
            <a:r>
              <a:rPr lang="en-US" sz="1800" dirty="0" err="1"/>
              <a:t>kullanılan</a:t>
            </a:r>
            <a:r>
              <a:rPr lang="en-US" sz="1800" dirty="0"/>
              <a:t> </a:t>
            </a:r>
            <a:r>
              <a:rPr lang="en-US" sz="1800" dirty="0" err="1"/>
              <a:t>bilgi</a:t>
            </a:r>
            <a:r>
              <a:rPr lang="en-US" sz="1800" dirty="0"/>
              <a:t> </a:t>
            </a:r>
            <a:r>
              <a:rPr lang="en-US" sz="1800" dirty="0" err="1"/>
              <a:t>ve</a:t>
            </a:r>
            <a:r>
              <a:rPr lang="en-US" sz="1800" dirty="0"/>
              <a:t> </a:t>
            </a:r>
            <a:r>
              <a:rPr lang="en-US" sz="1800" dirty="0" err="1"/>
              <a:t>verilerin</a:t>
            </a:r>
            <a:r>
              <a:rPr lang="en-US" sz="1800" dirty="0"/>
              <a:t> </a:t>
            </a:r>
            <a:r>
              <a:rPr lang="en-US" sz="1800" dirty="0" err="1"/>
              <a:t>alındığı</a:t>
            </a:r>
            <a:r>
              <a:rPr lang="en-US" sz="1800" dirty="0"/>
              <a:t> </a:t>
            </a:r>
            <a:r>
              <a:rPr lang="en-US" sz="1800" dirty="0" err="1"/>
              <a:t>kaynakların</a:t>
            </a:r>
            <a:r>
              <a:rPr lang="en-US" sz="1800" dirty="0"/>
              <a:t> </a:t>
            </a:r>
            <a:r>
              <a:rPr lang="en-US" sz="1800" dirty="0" err="1"/>
              <a:t>listelendiği</a:t>
            </a:r>
            <a:r>
              <a:rPr lang="en-US" sz="1800" dirty="0"/>
              <a:t> </a:t>
            </a:r>
            <a:r>
              <a:rPr lang="en-US" sz="1800" dirty="0" err="1"/>
              <a:t>kısımdır</a:t>
            </a:r>
            <a:r>
              <a:rPr lang="en-US" sz="1800" dirty="0"/>
              <a:t>. Kitap, </a:t>
            </a:r>
            <a:r>
              <a:rPr lang="en-US" sz="1800" dirty="0" err="1"/>
              <a:t>makale</a:t>
            </a:r>
            <a:r>
              <a:rPr lang="en-US" sz="1800" dirty="0"/>
              <a:t> </a:t>
            </a:r>
            <a:r>
              <a:rPr lang="en-US" sz="1800" dirty="0" err="1"/>
              <a:t>ve</a:t>
            </a:r>
            <a:r>
              <a:rPr lang="en-US" sz="1800" dirty="0"/>
              <a:t> </a:t>
            </a:r>
            <a:r>
              <a:rPr lang="en-US" sz="1800" dirty="0" err="1"/>
              <a:t>güvenilir</a:t>
            </a:r>
            <a:r>
              <a:rPr lang="en-US" sz="1800" dirty="0"/>
              <a:t> internet </a:t>
            </a:r>
            <a:r>
              <a:rPr lang="en-US" sz="1800" dirty="0" err="1"/>
              <a:t>kaynakları</a:t>
            </a:r>
            <a:r>
              <a:rPr lang="en-US" sz="1800" dirty="0"/>
              <a:t> </a:t>
            </a:r>
            <a:r>
              <a:rPr lang="en-US" sz="1800" dirty="0" err="1"/>
              <a:t>burada</a:t>
            </a:r>
            <a:r>
              <a:rPr lang="en-US" sz="1800" dirty="0"/>
              <a:t> </a:t>
            </a:r>
            <a:r>
              <a:rPr lang="en-US" sz="1800" dirty="0" err="1"/>
              <a:t>belirtilir</a:t>
            </a:r>
            <a:r>
              <a:rPr lang="en-US" sz="1800" dirty="0"/>
              <a:t>. Amaç, </a:t>
            </a:r>
            <a:r>
              <a:rPr lang="en-US" sz="1800" dirty="0" err="1"/>
              <a:t>kullanılan</a:t>
            </a:r>
            <a:r>
              <a:rPr lang="en-US" sz="1800" dirty="0"/>
              <a:t> </a:t>
            </a:r>
            <a:r>
              <a:rPr lang="en-US" sz="1800" dirty="0" err="1"/>
              <a:t>bilgilerin</a:t>
            </a:r>
            <a:r>
              <a:rPr lang="en-US" sz="1800" dirty="0"/>
              <a:t> </a:t>
            </a:r>
            <a:r>
              <a:rPr lang="en-US" sz="1800" dirty="0" err="1"/>
              <a:t>doğrulanabilirliğini</a:t>
            </a:r>
            <a:r>
              <a:rPr lang="en-US" sz="1800" dirty="0"/>
              <a:t> </a:t>
            </a:r>
            <a:r>
              <a:rPr lang="en-US" sz="1800" dirty="0" err="1"/>
              <a:t>sağlamak</a:t>
            </a:r>
            <a:r>
              <a:rPr lang="en-US" sz="1800" dirty="0"/>
              <a:t> </a:t>
            </a:r>
            <a:r>
              <a:rPr lang="en-US" sz="1800" dirty="0" err="1"/>
              <a:t>ve</a:t>
            </a:r>
            <a:r>
              <a:rPr lang="en-US" sz="1800" dirty="0"/>
              <a:t> </a:t>
            </a:r>
            <a:r>
              <a:rPr lang="en-US" sz="1800" dirty="0" err="1"/>
              <a:t>akademik</a:t>
            </a:r>
            <a:r>
              <a:rPr lang="en-US" sz="1800" dirty="0"/>
              <a:t> </a:t>
            </a:r>
            <a:r>
              <a:rPr lang="en-US" sz="1800" dirty="0" err="1"/>
              <a:t>etik</a:t>
            </a:r>
            <a:r>
              <a:rPr lang="en-US" sz="1800" dirty="0"/>
              <a:t> </a:t>
            </a:r>
            <a:r>
              <a:rPr lang="en-US" sz="1800" dirty="0" err="1"/>
              <a:t>kurallarına</a:t>
            </a:r>
            <a:r>
              <a:rPr lang="en-US" sz="1800" dirty="0"/>
              <a:t> </a:t>
            </a:r>
            <a:r>
              <a:rPr lang="en-US" sz="1800" dirty="0" err="1"/>
              <a:t>uygunluğu</a:t>
            </a:r>
            <a:r>
              <a:rPr lang="en-US" sz="1800" dirty="0"/>
              <a:t> </a:t>
            </a:r>
            <a:r>
              <a:rPr lang="en-US" sz="1800" dirty="0" err="1"/>
              <a:t>göstermektir</a:t>
            </a:r>
            <a:r>
              <a:rPr lang="en-US" sz="1800" dirty="0"/>
              <a:t>.</a:t>
            </a:r>
          </a:p>
          <a:p>
            <a:pPr algn="just" defTabSz="1799719" fontAlgn="auto">
              <a:spcBef>
                <a:spcPts val="0"/>
              </a:spcBef>
              <a:spcAft>
                <a:spcPts val="0"/>
              </a:spcAft>
            </a:pPr>
            <a:endParaRPr lang="en-US" sz="15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1" name="Text Box 267">
            <a:extLst>
              <a:ext uri="{FF2B5EF4-FFF2-40B4-BE49-F238E27FC236}">
                <a16:creationId xmlns:a16="http://schemas.microsoft.com/office/drawing/2014/main" id="{B22AA5A3-3904-6088-8F7B-94801C154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418" y="12770453"/>
            <a:ext cx="3613304" cy="570520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square" lIns="81815" tIns="81815" rIns="81815" bIns="81815">
            <a:spAutoFit/>
          </a:bodyPr>
          <a:lstStyle>
            <a:lvl1pPr defTabSz="838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8382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8382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8382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8382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defTabSz="1799719"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Giriş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bölümü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çalışmanın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konusunu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tanıtmak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araştırmanın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arka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planını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vermek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ele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alınan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problemin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neden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önemli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olduğunu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açıklamak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amacıyla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yazılır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. Bu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bölümde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öncelikle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çalışmanın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ilgili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olduğu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bilimsel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alan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hakkında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genel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bir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bilgi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verilir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mevcut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durum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kısaca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özetlenir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Ardından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literatürdeki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eksiklikler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veya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çözülmesi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gereken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problem net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bir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şekilde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ortaya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konur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. Son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olarak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bu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problem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doğrultusunda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çalışmanın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amacı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belirtilerek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araştırmanın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hangi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ihtiyaca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cevap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verdiği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açıklanır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. Giriş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bölümü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okuyucunun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çalışmayı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daha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iyi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anlayabilmesi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için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konunun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çerçevesini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çizen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sade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ve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yönlendirici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bir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metin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cs typeface="Arial" panose="020B0604020202020204" pitchFamily="34" charset="0"/>
              </a:rPr>
              <a:t>olmalıdır</a:t>
            </a:r>
            <a:r>
              <a:rPr 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CA1230-8C79-6AA1-82E2-D472BA155386}"/>
              </a:ext>
            </a:extLst>
          </p:cNvPr>
          <p:cNvSpPr txBox="1"/>
          <p:nvPr/>
        </p:nvSpPr>
        <p:spPr>
          <a:xfrm>
            <a:off x="168657" y="12258341"/>
            <a:ext cx="128787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200" b="1" dirty="0">
                <a:solidFill>
                  <a:schemeClr val="bg1"/>
                </a:solidFill>
                <a:cs typeface="Arial" panose="020B0604020202020204" pitchFamily="34" charset="0"/>
              </a:rPr>
              <a:t>GİRİŞ</a:t>
            </a:r>
            <a:endParaRPr lang="en-US" sz="2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4" name="Text Box 262">
            <a:extLst>
              <a:ext uri="{FF2B5EF4-FFF2-40B4-BE49-F238E27FC236}">
                <a16:creationId xmlns:a16="http://schemas.microsoft.com/office/drawing/2014/main" id="{901D516A-8C98-36C7-B24B-4C34FECE6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0788" y="19953322"/>
            <a:ext cx="4089639" cy="49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740" tIns="93740" rIns="93740" bIns="93740" anchor="ctr" anchorCtr="1"/>
          <a:lstStyle>
            <a:lvl1pPr defTabSz="4022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40227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40227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40227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40227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sz="2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5" name="Text Box 269">
            <a:extLst>
              <a:ext uri="{FF2B5EF4-FFF2-40B4-BE49-F238E27FC236}">
                <a16:creationId xmlns:a16="http://schemas.microsoft.com/office/drawing/2014/main" id="{3C3D768F-D396-9AEE-D4C3-43E0597F6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89" y="18750520"/>
            <a:ext cx="4089639" cy="55513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81815" tIns="81815" rIns="81815" bIns="81815">
            <a:spAutoFit/>
          </a:bodyPr>
          <a:lstStyle>
            <a:lvl1pPr defTabSz="838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8382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8382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8382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8382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endParaRPr lang="tr-TR" sz="1400" dirty="0">
              <a:solidFill>
                <a:srgbClr val="FF0000"/>
              </a:solidFill>
            </a:endParaRPr>
          </a:p>
          <a:p>
            <a:pPr algn="ctr" defTabSz="1799719" fontAlgn="auto">
              <a:spcBef>
                <a:spcPts val="0"/>
              </a:spcBef>
              <a:spcAft>
                <a:spcPts val="0"/>
              </a:spcAft>
            </a:pPr>
            <a:r>
              <a:rPr lang="tr-TR" sz="1400" b="1" dirty="0">
                <a:cs typeface="Arial" panose="020B0604020202020204" pitchFamily="34" charset="0"/>
              </a:rPr>
              <a:t>AÇIKLAMA</a:t>
            </a:r>
            <a:endParaRPr lang="en-US" sz="1400" b="1" dirty="0">
              <a:cs typeface="Arial" panose="020B0604020202020204" pitchFamily="34" charset="0"/>
            </a:endParaRP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endParaRPr lang="tr-TR" sz="1400" dirty="0">
              <a:solidFill>
                <a:srgbClr val="FF0000"/>
              </a:solidFill>
            </a:endParaRP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0000"/>
                </a:solidFill>
              </a:rPr>
              <a:t>Poster </a:t>
            </a:r>
            <a:r>
              <a:rPr lang="en-US" sz="1400" dirty="0" err="1">
                <a:solidFill>
                  <a:srgbClr val="FF0000"/>
                </a:solidFill>
              </a:rPr>
              <a:t>tasarımında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kullanılan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yazı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formatları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aşağıda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belirtilmiştir</a:t>
            </a:r>
            <a:r>
              <a:rPr lang="en-US" sz="1400" dirty="0">
                <a:solidFill>
                  <a:srgbClr val="FF0000"/>
                </a:solidFill>
              </a:rPr>
              <a:t>:</a:t>
            </a:r>
            <a:endParaRPr lang="tr-TR" sz="1400" dirty="0">
              <a:solidFill>
                <a:srgbClr val="FF0000"/>
              </a:solidFill>
            </a:endParaRP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endParaRPr lang="tr-TR" sz="1400" dirty="0">
              <a:solidFill>
                <a:srgbClr val="FF0000"/>
              </a:solidFill>
            </a:endParaRP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dirty="0" err="1">
                <a:solidFill>
                  <a:srgbClr val="FF0000"/>
                </a:solidFill>
              </a:rPr>
              <a:t>Proje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Başlığı</a:t>
            </a:r>
            <a:r>
              <a:rPr lang="tr-TR" sz="1400" b="1" dirty="0">
                <a:solidFill>
                  <a:srgbClr val="FF0000"/>
                </a:solidFill>
              </a:rPr>
              <a:t>: </a:t>
            </a:r>
            <a:r>
              <a:rPr lang="en-US" sz="1400" dirty="0">
                <a:solidFill>
                  <a:srgbClr val="FF0000"/>
                </a:solidFill>
              </a:rPr>
              <a:t>Arial 48 punto </a:t>
            </a:r>
            <a:r>
              <a:rPr lang="en-US" sz="1400" dirty="0" err="1">
                <a:solidFill>
                  <a:srgbClr val="FF0000"/>
                </a:solidFill>
              </a:rPr>
              <a:t>kalın</a:t>
            </a:r>
            <a:r>
              <a:rPr lang="en-US" sz="1400" dirty="0">
                <a:solidFill>
                  <a:srgbClr val="FF0000"/>
                </a:solidFill>
              </a:rPr>
              <a:t>,</a:t>
            </a:r>
            <a:endParaRPr lang="tr-TR" sz="1400" dirty="0">
              <a:solidFill>
                <a:srgbClr val="FF0000"/>
              </a:solidFill>
            </a:endParaRP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endParaRPr lang="tr-TR" sz="1400" dirty="0">
              <a:solidFill>
                <a:srgbClr val="FF0000"/>
              </a:solidFill>
            </a:endParaRP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r>
              <a:rPr lang="tr-TR" sz="1400" b="1" dirty="0">
                <a:solidFill>
                  <a:srgbClr val="FF0000"/>
                </a:solidFill>
              </a:rPr>
              <a:t>Metin İçeriği: </a:t>
            </a:r>
            <a:r>
              <a:rPr lang="tr-TR" sz="1400" dirty="0" err="1">
                <a:solidFill>
                  <a:srgbClr val="FF0000"/>
                </a:solidFill>
              </a:rPr>
              <a:t>Arial</a:t>
            </a:r>
            <a:r>
              <a:rPr lang="tr-TR" sz="1400" dirty="0">
                <a:solidFill>
                  <a:srgbClr val="FF0000"/>
                </a:solidFill>
              </a:rPr>
              <a:t> 18 punto normal (kalın değil)</a:t>
            </a: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0000"/>
                </a:solidFill>
              </a:rPr>
              <a:t> </a:t>
            </a:r>
            <a:endParaRPr lang="tr-TR" sz="1400" dirty="0">
              <a:solidFill>
                <a:srgbClr val="FF0000"/>
              </a:solidFill>
            </a:endParaRP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FF0000"/>
                </a:solidFill>
              </a:rPr>
              <a:t>Yazar </a:t>
            </a:r>
            <a:r>
              <a:rPr lang="en-US" sz="1400" b="1" dirty="0" err="1">
                <a:solidFill>
                  <a:srgbClr val="FF0000"/>
                </a:solidFill>
              </a:rPr>
              <a:t>bilgileri</a:t>
            </a:r>
            <a:r>
              <a:rPr lang="en-US" sz="1400" b="1" dirty="0">
                <a:solidFill>
                  <a:srgbClr val="FF0000"/>
                </a:solidFill>
              </a:rPr>
              <a:t> (</a:t>
            </a:r>
            <a:r>
              <a:rPr lang="en-US" sz="1400" b="1" dirty="0" err="1">
                <a:solidFill>
                  <a:srgbClr val="FF0000"/>
                </a:solidFill>
              </a:rPr>
              <a:t>yazar</a:t>
            </a:r>
            <a:r>
              <a:rPr lang="en-US" sz="1400" b="1" dirty="0">
                <a:solidFill>
                  <a:srgbClr val="FF0000"/>
                </a:solidFill>
              </a:rPr>
              <a:t>, </a:t>
            </a:r>
            <a:r>
              <a:rPr lang="en-US" sz="1400" b="1" dirty="0" err="1">
                <a:solidFill>
                  <a:srgbClr val="FF0000"/>
                </a:solidFill>
              </a:rPr>
              <a:t>kurum</a:t>
            </a:r>
            <a:r>
              <a:rPr lang="en-US" sz="1400" b="1" dirty="0">
                <a:solidFill>
                  <a:srgbClr val="FF0000"/>
                </a:solidFill>
              </a:rPr>
              <a:t>, </a:t>
            </a:r>
            <a:r>
              <a:rPr lang="en-US" sz="1400" b="1" dirty="0" err="1">
                <a:solidFill>
                  <a:srgbClr val="FF0000"/>
                </a:solidFill>
              </a:rPr>
              <a:t>birim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ve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bölüm</a:t>
            </a:r>
            <a:r>
              <a:rPr lang="en-US" sz="1400" b="1" dirty="0">
                <a:solidFill>
                  <a:srgbClr val="FF0000"/>
                </a:solidFill>
              </a:rPr>
              <a:t>)</a:t>
            </a:r>
            <a:r>
              <a:rPr lang="tr-TR" sz="1400" b="1" dirty="0">
                <a:solidFill>
                  <a:srgbClr val="FF0000"/>
                </a:solidFill>
              </a:rPr>
              <a:t>: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dirty="0">
                <a:solidFill>
                  <a:srgbClr val="FF0000"/>
                </a:solidFill>
              </a:rPr>
              <a:t>Arial 25 punto </a:t>
            </a:r>
            <a:r>
              <a:rPr lang="en-US" sz="1400" dirty="0" err="1">
                <a:solidFill>
                  <a:srgbClr val="FF0000"/>
                </a:solidFill>
              </a:rPr>
              <a:t>kalın</a:t>
            </a:r>
            <a:r>
              <a:rPr lang="en-US" sz="1400" dirty="0">
                <a:solidFill>
                  <a:srgbClr val="FF0000"/>
                </a:solidFill>
              </a:rPr>
              <a:t>, </a:t>
            </a:r>
            <a:endParaRPr lang="tr-TR" sz="1400" dirty="0">
              <a:solidFill>
                <a:srgbClr val="FF0000"/>
              </a:solidFill>
            </a:endParaRP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endParaRPr lang="tr-TR" sz="1400" dirty="0">
              <a:solidFill>
                <a:srgbClr val="FF0000"/>
              </a:solidFill>
            </a:endParaRP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r>
              <a:rPr lang="tr-TR" sz="1400" b="1" dirty="0">
                <a:solidFill>
                  <a:srgbClr val="FF0000"/>
                </a:solidFill>
              </a:rPr>
              <a:t>B</a:t>
            </a:r>
            <a:r>
              <a:rPr lang="en-US" sz="1400" b="1" dirty="0" err="1">
                <a:solidFill>
                  <a:srgbClr val="FF0000"/>
                </a:solidFill>
              </a:rPr>
              <a:t>ölüm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başlıkları</a:t>
            </a:r>
            <a:r>
              <a:rPr lang="tr-TR" sz="1400" b="1" dirty="0">
                <a:solidFill>
                  <a:srgbClr val="FF0000"/>
                </a:solidFill>
              </a:rPr>
              <a:t>: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dirty="0">
                <a:solidFill>
                  <a:srgbClr val="FF0000"/>
                </a:solidFill>
              </a:rPr>
              <a:t>Arial 22 punto </a:t>
            </a:r>
            <a:r>
              <a:rPr lang="en-US" sz="1400" dirty="0" err="1">
                <a:solidFill>
                  <a:srgbClr val="FF0000"/>
                </a:solidFill>
              </a:rPr>
              <a:t>kalın</a:t>
            </a:r>
            <a:r>
              <a:rPr lang="en-US" sz="1400" dirty="0">
                <a:solidFill>
                  <a:srgbClr val="FF0000"/>
                </a:solidFill>
              </a:rPr>
              <a:t>,</a:t>
            </a:r>
            <a:endParaRPr lang="tr-TR" sz="1400" dirty="0">
              <a:solidFill>
                <a:srgbClr val="FF0000"/>
              </a:solidFill>
            </a:endParaRP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0000"/>
                </a:solidFill>
              </a:rPr>
              <a:t> </a:t>
            </a:r>
            <a:endParaRPr lang="tr-TR" sz="1400" dirty="0">
              <a:solidFill>
                <a:srgbClr val="FF0000"/>
              </a:solidFill>
            </a:endParaRP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r>
              <a:rPr lang="tr-TR" sz="1400" b="1" dirty="0">
                <a:solidFill>
                  <a:srgbClr val="FF0000"/>
                </a:solidFill>
              </a:rPr>
              <a:t>Ş</a:t>
            </a:r>
            <a:r>
              <a:rPr lang="en-US" sz="1400" b="1" dirty="0" err="1">
                <a:solidFill>
                  <a:srgbClr val="FF0000"/>
                </a:solidFill>
              </a:rPr>
              <a:t>ekil</a:t>
            </a:r>
            <a:r>
              <a:rPr lang="en-US" sz="1400" b="1" dirty="0">
                <a:solidFill>
                  <a:srgbClr val="FF0000"/>
                </a:solidFill>
              </a:rPr>
              <a:t> alt </a:t>
            </a:r>
            <a:r>
              <a:rPr lang="en-US" sz="1400" b="1" dirty="0" err="1">
                <a:solidFill>
                  <a:srgbClr val="FF0000"/>
                </a:solidFill>
              </a:rPr>
              <a:t>yazıları</a:t>
            </a:r>
            <a:r>
              <a:rPr lang="tr-TR" sz="1400" b="1" dirty="0">
                <a:solidFill>
                  <a:srgbClr val="FF0000"/>
                </a:solidFill>
              </a:rPr>
              <a:t> </a:t>
            </a:r>
            <a:r>
              <a:rPr lang="tr-TR" sz="1400" dirty="0">
                <a:solidFill>
                  <a:srgbClr val="FF0000"/>
                </a:solidFill>
              </a:rPr>
              <a:t>Şekil başlıkları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dirty="0">
                <a:solidFill>
                  <a:srgbClr val="FF0000"/>
                </a:solidFill>
              </a:rPr>
              <a:t>Arial 14 punto </a:t>
            </a:r>
            <a:r>
              <a:rPr lang="en-US" sz="1400" dirty="0" err="1">
                <a:solidFill>
                  <a:srgbClr val="FF0000"/>
                </a:solidFill>
              </a:rPr>
              <a:t>kalın</a:t>
            </a:r>
            <a:r>
              <a:rPr lang="tr-TR" sz="1400" dirty="0">
                <a:solidFill>
                  <a:srgbClr val="FF0000"/>
                </a:solidFill>
              </a:rPr>
              <a:t>, şekil açıklaması 14 punto normal (kalın değil) </a:t>
            </a:r>
            <a:r>
              <a:rPr lang="en-US" sz="1400" dirty="0" err="1">
                <a:solidFill>
                  <a:srgbClr val="FF0000"/>
                </a:solidFill>
              </a:rPr>
              <a:t>olarak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hazırlanmalıdır</a:t>
            </a:r>
            <a:r>
              <a:rPr lang="en-US" sz="1400" dirty="0">
                <a:solidFill>
                  <a:srgbClr val="FF0000"/>
                </a:solidFill>
              </a:rPr>
              <a:t>. </a:t>
            </a:r>
            <a:r>
              <a:rPr lang="tr-TR" sz="1400" dirty="0">
                <a:solidFill>
                  <a:srgbClr val="FF0000"/>
                </a:solidFill>
              </a:rPr>
              <a:t>(Şekil sayısı opsiyoneldir)</a:t>
            </a: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endParaRPr lang="tr-TR" sz="1400" dirty="0">
              <a:solidFill>
                <a:srgbClr val="FF0000"/>
              </a:solidFill>
            </a:endParaRP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r>
              <a:rPr lang="tr-TR" sz="1400" b="1" dirty="0">
                <a:solidFill>
                  <a:srgbClr val="FF0000"/>
                </a:solidFill>
              </a:rPr>
              <a:t>Referanslar: </a:t>
            </a:r>
            <a:r>
              <a:rPr lang="tr-TR" sz="1400" dirty="0" err="1">
                <a:solidFill>
                  <a:srgbClr val="FF0000"/>
                </a:solidFill>
              </a:rPr>
              <a:t>Arial</a:t>
            </a:r>
            <a:r>
              <a:rPr lang="tr-TR" sz="1400" dirty="0">
                <a:solidFill>
                  <a:srgbClr val="FF0000"/>
                </a:solidFill>
              </a:rPr>
              <a:t> 12 punto normal (kalın değil)</a:t>
            </a: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endParaRPr lang="tr-TR" sz="1400" dirty="0">
              <a:solidFill>
                <a:srgbClr val="FF0000"/>
              </a:solidFill>
            </a:endParaRPr>
          </a:p>
          <a:p>
            <a:pPr defTabSz="1799719" fontAlgn="auto">
              <a:spcBef>
                <a:spcPts val="0"/>
              </a:spcBef>
              <a:spcAft>
                <a:spcPts val="0"/>
              </a:spcAft>
            </a:pPr>
            <a:r>
              <a:rPr lang="tr-TR" sz="1400" b="1" dirty="0">
                <a:solidFill>
                  <a:srgbClr val="FF0000"/>
                </a:solidFill>
              </a:rPr>
              <a:t>NOT: </a:t>
            </a:r>
            <a:r>
              <a:rPr lang="en-US" sz="1400" dirty="0" err="1">
                <a:solidFill>
                  <a:srgbClr val="FF0000"/>
                </a:solidFill>
              </a:rPr>
              <a:t>Sunum</a:t>
            </a:r>
            <a:r>
              <a:rPr lang="en-US" sz="1400" dirty="0">
                <a:solidFill>
                  <a:srgbClr val="FF0000"/>
                </a:solidFill>
              </a:rPr>
              <a:t>/poster </a:t>
            </a:r>
            <a:r>
              <a:rPr lang="en-US" sz="1400" dirty="0" err="1">
                <a:solidFill>
                  <a:srgbClr val="FF0000"/>
                </a:solidFill>
              </a:rPr>
              <a:t>hazırlandıktan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sonra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bu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açıklama</a:t>
            </a:r>
            <a:r>
              <a:rPr lang="tr-TR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kısmını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posterden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silinmesi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gerekmektedir</a:t>
            </a:r>
            <a:r>
              <a:rPr lang="en-US" sz="1400" dirty="0">
                <a:solidFill>
                  <a:srgbClr val="FF0000"/>
                </a:solidFill>
              </a:rPr>
              <a:t>.</a:t>
            </a:r>
            <a:endParaRPr lang="en-US" sz="14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" name="Text Box 269">
            <a:extLst>
              <a:ext uri="{FF2B5EF4-FFF2-40B4-BE49-F238E27FC236}">
                <a16:creationId xmlns:a16="http://schemas.microsoft.com/office/drawing/2014/main" id="{B4793AAF-A8DB-F64E-C959-6C121F4ED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7021" y="22801830"/>
            <a:ext cx="4089639" cy="12732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81815" tIns="81815" rIns="81815" bIns="81815">
            <a:spAutoFit/>
          </a:bodyPr>
          <a:lstStyle>
            <a:lvl1pPr defTabSz="838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8382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8382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8382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8382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838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defTabSz="1799719" fontAlgn="auto">
              <a:spcBef>
                <a:spcPts val="0"/>
              </a:spcBef>
              <a:spcAft>
                <a:spcPts val="0"/>
              </a:spcAft>
            </a:pPr>
            <a:r>
              <a:rPr lang="tr-TR" sz="1800" dirty="0"/>
              <a:t>Y</a:t>
            </a:r>
            <a:r>
              <a:rPr lang="en-US" sz="1800" dirty="0" err="1"/>
              <a:t>azarın</a:t>
            </a:r>
            <a:r>
              <a:rPr lang="en-US" sz="1800" dirty="0"/>
              <a:t> </a:t>
            </a:r>
            <a:r>
              <a:rPr lang="en-US" sz="1800" dirty="0" err="1"/>
              <a:t>adı</a:t>
            </a:r>
            <a:r>
              <a:rPr lang="tr-TR" sz="1800" dirty="0"/>
              <a:t>:</a:t>
            </a:r>
            <a:r>
              <a:rPr lang="en-US" sz="1800" dirty="0"/>
              <a:t> </a:t>
            </a:r>
            <a:endParaRPr lang="tr-TR" sz="1800" dirty="0"/>
          </a:p>
          <a:p>
            <a:pPr algn="just" defTabSz="1799719" fontAlgn="auto">
              <a:spcBef>
                <a:spcPts val="0"/>
              </a:spcBef>
              <a:spcAft>
                <a:spcPts val="0"/>
              </a:spcAft>
            </a:pPr>
            <a:r>
              <a:rPr lang="tr-TR" sz="1800" dirty="0"/>
              <a:t>E</a:t>
            </a:r>
            <a:r>
              <a:rPr lang="en-US" sz="1800" dirty="0"/>
              <a:t>-</a:t>
            </a:r>
            <a:r>
              <a:rPr lang="en-US" sz="1800" dirty="0" err="1"/>
              <a:t>posta</a:t>
            </a:r>
            <a:r>
              <a:rPr lang="en-US" sz="1800" dirty="0"/>
              <a:t> </a:t>
            </a:r>
            <a:r>
              <a:rPr lang="en-US" sz="1800" dirty="0" err="1"/>
              <a:t>adresi</a:t>
            </a:r>
            <a:r>
              <a:rPr lang="tr-TR" sz="1800" dirty="0"/>
              <a:t>:</a:t>
            </a:r>
            <a:r>
              <a:rPr lang="en-US" sz="1800" dirty="0"/>
              <a:t> </a:t>
            </a:r>
            <a:endParaRPr lang="tr-TR" sz="1800" dirty="0"/>
          </a:p>
          <a:p>
            <a:pPr algn="just" defTabSz="1799719" fontAlgn="auto">
              <a:spcBef>
                <a:spcPts val="0"/>
              </a:spcBef>
              <a:spcAft>
                <a:spcPts val="0"/>
              </a:spcAft>
            </a:pPr>
            <a:r>
              <a:rPr lang="tr-TR" sz="1800" dirty="0"/>
              <a:t>K</a:t>
            </a:r>
            <a:r>
              <a:rPr lang="en-US" sz="1800" dirty="0" err="1"/>
              <a:t>urum</a:t>
            </a:r>
            <a:r>
              <a:rPr lang="en-US" sz="1800" dirty="0"/>
              <a:t> </a:t>
            </a:r>
            <a:r>
              <a:rPr lang="en-US" sz="1800" dirty="0" err="1"/>
              <a:t>bilgisi</a:t>
            </a:r>
            <a:r>
              <a:rPr lang="en-US" sz="1800" dirty="0"/>
              <a:t> </a:t>
            </a:r>
            <a:r>
              <a:rPr lang="en-US" sz="1800" dirty="0" err="1"/>
              <a:t>ve</a:t>
            </a:r>
            <a:r>
              <a:rPr lang="en-US" sz="1800" dirty="0"/>
              <a:t> </a:t>
            </a:r>
            <a:r>
              <a:rPr lang="en-US" sz="1800" dirty="0" err="1"/>
              <a:t>varsa</a:t>
            </a:r>
            <a:r>
              <a:rPr lang="en-US" sz="1800" dirty="0"/>
              <a:t> </a:t>
            </a:r>
            <a:r>
              <a:rPr lang="en-US" sz="1800" dirty="0" err="1"/>
              <a:t>telefon</a:t>
            </a:r>
            <a:r>
              <a:rPr lang="en-US" sz="1800" dirty="0"/>
              <a:t> </a:t>
            </a:r>
            <a:r>
              <a:rPr lang="en-US" sz="1800" dirty="0" err="1"/>
              <a:t>numarası</a:t>
            </a:r>
            <a:r>
              <a:rPr lang="en-US" sz="1800" dirty="0"/>
              <a:t> </a:t>
            </a:r>
            <a:r>
              <a:rPr lang="en-US" sz="1800" dirty="0" err="1"/>
              <a:t>gibi</a:t>
            </a:r>
            <a:r>
              <a:rPr lang="en-US" sz="1800" dirty="0"/>
              <a:t> </a:t>
            </a:r>
            <a:r>
              <a:rPr lang="en-US" sz="1800" dirty="0" err="1"/>
              <a:t>iletişim</a:t>
            </a:r>
            <a:r>
              <a:rPr lang="en-US" sz="1800" dirty="0"/>
              <a:t> </a:t>
            </a:r>
            <a:r>
              <a:rPr lang="en-US" sz="1800" dirty="0" err="1"/>
              <a:t>kanalları</a:t>
            </a:r>
            <a:r>
              <a:rPr lang="en-US" sz="1800" dirty="0"/>
              <a:t> </a:t>
            </a:r>
            <a:r>
              <a:rPr lang="en-US" sz="1800" dirty="0" err="1"/>
              <a:t>belirtilir</a:t>
            </a:r>
            <a:r>
              <a:rPr lang="en-US" sz="1800" dirty="0"/>
              <a:t>. </a:t>
            </a:r>
            <a:endParaRPr lang="en-US" sz="15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Text Box 262">
            <a:extLst>
              <a:ext uri="{FF2B5EF4-FFF2-40B4-BE49-F238E27FC236}">
                <a16:creationId xmlns:a16="http://schemas.microsoft.com/office/drawing/2014/main" id="{CB24358A-83E5-8910-20FF-8BD05539C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97869" y="18337818"/>
            <a:ext cx="4089639" cy="49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740" tIns="93740" rIns="93740" bIns="93740" anchor="ctr" anchorCtr="1"/>
          <a:lstStyle>
            <a:lvl1pPr defTabSz="402272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19100" defTabSz="402272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838200" defTabSz="402272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257300" defTabSz="402272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676400" defTabSz="402272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1336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5908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0480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05200" defTabSz="40227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tr-TR" sz="22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REFERANSLAR</a:t>
            </a:r>
            <a:endParaRPr lang="en-US" sz="22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91A40D-B6B9-F999-309C-E648FADDC1A7}"/>
              </a:ext>
            </a:extLst>
          </p:cNvPr>
          <p:cNvSpPr/>
          <p:nvPr/>
        </p:nvSpPr>
        <p:spPr>
          <a:xfrm>
            <a:off x="9345567" y="8934379"/>
            <a:ext cx="3613305" cy="2569210"/>
          </a:xfrm>
          <a:prstGeom prst="rect">
            <a:avLst/>
          </a:prstGeom>
          <a:pattFill prst="dotGrid">
            <a:fgClr>
              <a:schemeClr val="tx1"/>
            </a:fgClr>
            <a:bgClr>
              <a:schemeClr val="bg1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058E1C-3723-DFFA-D56D-71500331ABDC}"/>
              </a:ext>
            </a:extLst>
          </p:cNvPr>
          <p:cNvSpPr/>
          <p:nvPr/>
        </p:nvSpPr>
        <p:spPr>
          <a:xfrm>
            <a:off x="9335424" y="5279312"/>
            <a:ext cx="3613305" cy="2569210"/>
          </a:xfrm>
          <a:prstGeom prst="rect">
            <a:avLst/>
          </a:prstGeom>
          <a:pattFill prst="dotGrid">
            <a:fgClr>
              <a:schemeClr val="tx1"/>
            </a:fgClr>
            <a:bgClr>
              <a:schemeClr val="bg1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A26AE4-F481-321E-8DA3-A921A75EF70C}"/>
              </a:ext>
            </a:extLst>
          </p:cNvPr>
          <p:cNvSpPr/>
          <p:nvPr/>
        </p:nvSpPr>
        <p:spPr>
          <a:xfrm>
            <a:off x="9300659" y="12565870"/>
            <a:ext cx="3613305" cy="2569210"/>
          </a:xfrm>
          <a:prstGeom prst="rect">
            <a:avLst/>
          </a:prstGeom>
          <a:pattFill prst="dotGrid">
            <a:fgClr>
              <a:schemeClr val="tx1"/>
            </a:fgClr>
            <a:bgClr>
              <a:schemeClr val="bg1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B5C62E-82F2-4A50-70DE-F088F43D0C03}"/>
              </a:ext>
            </a:extLst>
          </p:cNvPr>
          <p:cNvSpPr/>
          <p:nvPr/>
        </p:nvSpPr>
        <p:spPr>
          <a:xfrm>
            <a:off x="9300659" y="16459308"/>
            <a:ext cx="3613305" cy="2569210"/>
          </a:xfrm>
          <a:prstGeom prst="rect">
            <a:avLst/>
          </a:prstGeom>
          <a:pattFill prst="dotGrid">
            <a:fgClr>
              <a:schemeClr val="tx1"/>
            </a:fgClr>
            <a:bgClr>
              <a:schemeClr val="bg1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512EAF3-4B56-08E1-E5D1-742C14638B80}"/>
              </a:ext>
            </a:extLst>
          </p:cNvPr>
          <p:cNvSpPr/>
          <p:nvPr/>
        </p:nvSpPr>
        <p:spPr>
          <a:xfrm>
            <a:off x="9263670" y="20434103"/>
            <a:ext cx="3613305" cy="2569210"/>
          </a:xfrm>
          <a:prstGeom prst="rect">
            <a:avLst/>
          </a:prstGeom>
          <a:pattFill prst="dotGrid">
            <a:fgClr>
              <a:schemeClr val="tx1"/>
            </a:fgClr>
            <a:bgClr>
              <a:schemeClr val="bg1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avi Yeşil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4742</TotalTime>
  <Words>766</Words>
  <Application>Microsoft Office PowerPoint</Application>
  <PresentationFormat>Özel</PresentationFormat>
  <Paragraphs>45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Sunusu</vt:lpstr>
    </vt:vector>
  </TitlesOfParts>
  <Company>Genigraphics 800.790.4001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Genigraphics Research Poster Template 1m x 1m</dc:title>
  <dc:creator>Genigraphics 800.790.4001</dc:creator>
  <dc:description>To order poster prints visit us at www.genigraphics.com</dc:description>
  <cp:lastModifiedBy>Ali Erfidan</cp:lastModifiedBy>
  <cp:revision>68</cp:revision>
  <dcterms:created xsi:type="dcterms:W3CDTF">2008-05-03T03:01:56Z</dcterms:created>
  <dcterms:modified xsi:type="dcterms:W3CDTF">2026-09-28T20:11:51Z</dcterms:modified>
</cp:coreProperties>
</file>