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 bookmarkIdSeed="3">
  <p:sldMasterIdLst>
    <p:sldMasterId id="2147483648" r:id="rId1"/>
  </p:sldMasterIdLst>
  <p:notesMasterIdLst>
    <p:notesMasterId r:id="rId3"/>
  </p:notesMasterIdLst>
  <p:sldIdLst>
    <p:sldId id="256" r:id="rId2"/>
  </p:sldIdLst>
  <p:sldSz cx="25201563" cy="35999738"/>
  <p:notesSz cx="35999738" cy="25201563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EF8F8"/>
    <a:srgbClr val="008F8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>
        <p:scale>
          <a:sx n="33" d="100"/>
          <a:sy n="33" d="100"/>
        </p:scale>
        <p:origin x="1248" y="-35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720049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70x100 cm dikey poster şablonu. Firma logosu, QR kod ve üniversite-sanayi iş birliği ibareleri kaldırılmıştır. Başlık ve metin içerikleri PosterSablon_04052017 belgesindeki başlıklara göre düzenlenmiştir.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Shape 4">
            <a:extLst>
              <a:ext uri="{FF2B5EF4-FFF2-40B4-BE49-F238E27FC236}">
                <a16:creationId xmlns:a16="http://schemas.microsoft.com/office/drawing/2014/main" id="{8BD0D3A3-DE26-E720-EB2B-7AF961A202E6}"/>
              </a:ext>
            </a:extLst>
          </p:cNvPr>
          <p:cNvSpPr/>
          <p:nvPr/>
        </p:nvSpPr>
        <p:spPr>
          <a:xfrm>
            <a:off x="-33226" y="35272790"/>
            <a:ext cx="25199950" cy="201168"/>
          </a:xfrm>
          <a:prstGeom prst="rect">
            <a:avLst/>
          </a:prstGeom>
          <a:solidFill>
            <a:srgbClr val="34B9BD"/>
          </a:solidFill>
          <a:ln w="12700">
            <a:solidFill>
              <a:srgbClr val="34B9BD">
                <a:alpha val="0"/>
              </a:srgbClr>
            </a:solidFill>
            <a:prstDash val="solid"/>
          </a:ln>
        </p:spPr>
        <p:txBody>
          <a:bodyPr/>
          <a:lstStyle/>
          <a:p>
            <a:endParaRPr lang="tr-TR" sz="40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Shape 0"/>
          <p:cNvSpPr/>
          <p:nvPr/>
        </p:nvSpPr>
        <p:spPr>
          <a:xfrm>
            <a:off x="0" y="0"/>
            <a:ext cx="25200864" cy="5349240"/>
          </a:xfrm>
          <a:prstGeom prst="rect">
            <a:avLst/>
          </a:prstGeom>
          <a:solidFill>
            <a:srgbClr val="EEF8F8"/>
          </a:solidFill>
          <a:ln w="12700">
            <a:solidFill>
              <a:srgbClr val="EEF8F8">
                <a:alpha val="0"/>
              </a:srgbClr>
            </a:solidFill>
            <a:prstDash val="solid"/>
          </a:ln>
        </p:spPr>
        <p:txBody>
          <a:bodyPr/>
          <a:lstStyle/>
          <a:p>
            <a:endParaRPr lang="tr-TR"/>
          </a:p>
        </p:txBody>
      </p:sp>
      <p:sp>
        <p:nvSpPr>
          <p:cNvPr id="3" name="Shape 1"/>
          <p:cNvSpPr/>
          <p:nvPr/>
        </p:nvSpPr>
        <p:spPr>
          <a:xfrm>
            <a:off x="0" y="5394960"/>
            <a:ext cx="25200864" cy="109728"/>
          </a:xfrm>
          <a:prstGeom prst="rect">
            <a:avLst/>
          </a:prstGeom>
          <a:solidFill>
            <a:srgbClr val="008F8A"/>
          </a:solidFill>
          <a:ln w="12700">
            <a:solidFill>
              <a:srgbClr val="008F8A">
                <a:alpha val="0"/>
              </a:srgbClr>
            </a:solidFill>
            <a:prstDash val="solid"/>
          </a:ln>
        </p:spPr>
        <p:txBody>
          <a:bodyPr/>
          <a:lstStyle/>
          <a:p>
            <a:endParaRPr lang="tr-TR" sz="2400"/>
          </a:p>
        </p:txBody>
      </p:sp>
      <p:sp>
        <p:nvSpPr>
          <p:cNvPr id="7" name="Text 4"/>
          <p:cNvSpPr/>
          <p:nvPr/>
        </p:nvSpPr>
        <p:spPr>
          <a:xfrm>
            <a:off x="4142189" y="886481"/>
            <a:ext cx="16367760" cy="152781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tr-TR" sz="4400" b="1" dirty="0">
                <a:solidFill>
                  <a:srgbClr val="004E79"/>
                </a:solidFill>
                <a:latin typeface="+mj-lt"/>
                <a:ea typeface="Arial" pitchFamily="34" charset="-122"/>
                <a:cs typeface="Arial" pitchFamily="34" charset="-120"/>
              </a:rPr>
              <a:t>ENDÜSTRİ MÜHENDİSLİĞİ TASARIMI II</a:t>
            </a:r>
            <a:r>
              <a:rPr lang="en-US" sz="4400" b="1" dirty="0">
                <a:solidFill>
                  <a:srgbClr val="004E79"/>
                </a:solidFill>
                <a:latin typeface="+mj-lt"/>
                <a:ea typeface="Arial" pitchFamily="34" charset="-122"/>
                <a:cs typeface="Arial" pitchFamily="34" charset="-120"/>
              </a:rPr>
              <a:t> KONU BAŞLIĞI</a:t>
            </a:r>
            <a:r>
              <a:rPr lang="tr-TR" sz="4400" b="1" dirty="0">
                <a:solidFill>
                  <a:srgbClr val="004E79"/>
                </a:solidFill>
                <a:latin typeface="+mj-lt"/>
                <a:ea typeface="Arial" pitchFamily="34" charset="-122"/>
                <a:cs typeface="Arial" pitchFamily="34" charset="-120"/>
              </a:rPr>
              <a:t> </a:t>
            </a:r>
            <a:endParaRPr lang="en-US" sz="4400" dirty="0">
              <a:latin typeface="+mj-lt"/>
            </a:endParaRPr>
          </a:p>
        </p:txBody>
      </p:sp>
      <p:sp>
        <p:nvSpPr>
          <p:cNvPr id="9" name="Text 6"/>
          <p:cNvSpPr/>
          <p:nvPr/>
        </p:nvSpPr>
        <p:spPr>
          <a:xfrm>
            <a:off x="4206240" y="3124218"/>
            <a:ext cx="158648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tr-TR" sz="3200" b="1" dirty="0">
                <a:solidFill>
                  <a:srgbClr val="008F8A"/>
                </a:solidFill>
                <a:latin typeface="+mj-lt"/>
                <a:ea typeface="Arial" pitchFamily="34" charset="-122"/>
                <a:cs typeface="Arial" pitchFamily="34" charset="-120"/>
              </a:rPr>
              <a:t>1. </a:t>
            </a:r>
            <a:r>
              <a:rPr lang="en-US" sz="3200" b="1" dirty="0" err="1">
                <a:solidFill>
                  <a:srgbClr val="008F8A"/>
                </a:solidFill>
                <a:latin typeface="+mj-lt"/>
                <a:ea typeface="Arial" pitchFamily="34" charset="-122"/>
                <a:cs typeface="Arial" pitchFamily="34" charset="-120"/>
              </a:rPr>
              <a:t>Öğrenci</a:t>
            </a:r>
            <a:r>
              <a:rPr lang="en-US" sz="3200" b="1" dirty="0">
                <a:solidFill>
                  <a:srgbClr val="008F8A"/>
                </a:solidFill>
                <a:latin typeface="+mj-lt"/>
                <a:ea typeface="Arial" pitchFamily="34" charset="-122"/>
                <a:cs typeface="Arial" pitchFamily="34" charset="-120"/>
              </a:rPr>
              <a:t> </a:t>
            </a:r>
            <a:r>
              <a:rPr lang="en-US" sz="3200" b="1" dirty="0" err="1">
                <a:solidFill>
                  <a:srgbClr val="008F8A"/>
                </a:solidFill>
                <a:latin typeface="+mj-lt"/>
                <a:ea typeface="Arial" pitchFamily="34" charset="-122"/>
                <a:cs typeface="Arial" pitchFamily="34" charset="-120"/>
              </a:rPr>
              <a:t>Okul</a:t>
            </a:r>
            <a:r>
              <a:rPr lang="en-US" sz="3200" b="1" dirty="0">
                <a:solidFill>
                  <a:srgbClr val="008F8A"/>
                </a:solidFill>
                <a:latin typeface="+mj-lt"/>
                <a:ea typeface="Arial" pitchFamily="34" charset="-122"/>
                <a:cs typeface="Arial" pitchFamily="34" charset="-120"/>
              </a:rPr>
              <a:t> No Öğrenci Ad Soyad   •   </a:t>
            </a:r>
            <a:r>
              <a:rPr lang="tr-TR" sz="3200" b="1" dirty="0">
                <a:solidFill>
                  <a:srgbClr val="008F8A"/>
                </a:solidFill>
                <a:latin typeface="+mj-lt"/>
                <a:ea typeface="Arial" pitchFamily="34" charset="-122"/>
                <a:cs typeface="Arial" pitchFamily="34" charset="-120"/>
              </a:rPr>
              <a:t>2. </a:t>
            </a:r>
            <a:r>
              <a:rPr lang="en-US" sz="3200" b="1" dirty="0" err="1">
                <a:solidFill>
                  <a:srgbClr val="008F8A"/>
                </a:solidFill>
                <a:latin typeface="+mj-lt"/>
                <a:ea typeface="Arial" pitchFamily="34" charset="-122"/>
                <a:cs typeface="Arial" pitchFamily="34" charset="-120"/>
              </a:rPr>
              <a:t>Öğrenci</a:t>
            </a:r>
            <a:r>
              <a:rPr lang="en-US" sz="3200" b="1" dirty="0">
                <a:solidFill>
                  <a:srgbClr val="008F8A"/>
                </a:solidFill>
                <a:latin typeface="+mj-lt"/>
                <a:ea typeface="Arial" pitchFamily="34" charset="-122"/>
                <a:cs typeface="Arial" pitchFamily="34" charset="-120"/>
              </a:rPr>
              <a:t> </a:t>
            </a:r>
            <a:r>
              <a:rPr lang="en-US" sz="3200" b="1" dirty="0" err="1">
                <a:solidFill>
                  <a:srgbClr val="008F8A"/>
                </a:solidFill>
                <a:latin typeface="+mj-lt"/>
                <a:ea typeface="Arial" pitchFamily="34" charset="-122"/>
                <a:cs typeface="Arial" pitchFamily="34" charset="-120"/>
              </a:rPr>
              <a:t>Okul</a:t>
            </a:r>
            <a:r>
              <a:rPr lang="en-US" sz="3200" b="1" dirty="0">
                <a:solidFill>
                  <a:srgbClr val="008F8A"/>
                </a:solidFill>
                <a:latin typeface="+mj-lt"/>
                <a:ea typeface="Arial" pitchFamily="34" charset="-122"/>
                <a:cs typeface="Arial" pitchFamily="34" charset="-120"/>
              </a:rPr>
              <a:t> No Öğrenci Ad Soyad</a:t>
            </a:r>
            <a:endParaRPr lang="en-US" sz="3200" dirty="0">
              <a:latin typeface="+mj-lt"/>
            </a:endParaRPr>
          </a:p>
        </p:txBody>
      </p:sp>
      <p:sp>
        <p:nvSpPr>
          <p:cNvPr id="10" name="Text 7"/>
          <p:cNvSpPr/>
          <p:nvPr/>
        </p:nvSpPr>
        <p:spPr>
          <a:xfrm>
            <a:off x="4206240" y="4471416"/>
            <a:ext cx="158648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n-US" sz="3200" b="1" dirty="0" err="1">
                <a:solidFill>
                  <a:srgbClr val="004E79"/>
                </a:solidFill>
                <a:latin typeface="+mj-lt"/>
                <a:ea typeface="Arial" pitchFamily="34" charset="-122"/>
                <a:cs typeface="Arial" pitchFamily="34" charset="-120"/>
              </a:rPr>
              <a:t>Danışman</a:t>
            </a:r>
            <a:r>
              <a:rPr lang="en-US" sz="3200" b="1" dirty="0">
                <a:solidFill>
                  <a:srgbClr val="004E79"/>
                </a:solidFill>
                <a:latin typeface="+mj-lt"/>
                <a:ea typeface="Arial" pitchFamily="34" charset="-122"/>
                <a:cs typeface="Arial" pitchFamily="34" charset="-120"/>
              </a:rPr>
              <a:t> </a:t>
            </a:r>
            <a:r>
              <a:rPr lang="en-US" sz="3200" b="1" dirty="0" err="1">
                <a:solidFill>
                  <a:srgbClr val="004E79"/>
                </a:solidFill>
                <a:latin typeface="+mj-lt"/>
                <a:ea typeface="Arial" pitchFamily="34" charset="-122"/>
                <a:cs typeface="Arial" pitchFamily="34" charset="-120"/>
              </a:rPr>
              <a:t>Unvan</a:t>
            </a:r>
            <a:r>
              <a:rPr lang="tr-TR" sz="3200" b="1" dirty="0">
                <a:solidFill>
                  <a:srgbClr val="004E79"/>
                </a:solidFill>
                <a:latin typeface="+mj-lt"/>
                <a:ea typeface="Arial" pitchFamily="34" charset="-122"/>
                <a:cs typeface="Arial" pitchFamily="34" charset="-120"/>
              </a:rPr>
              <a:t> </a:t>
            </a:r>
            <a:r>
              <a:rPr lang="en-US" sz="3200" b="1">
                <a:solidFill>
                  <a:srgbClr val="004E79"/>
                </a:solidFill>
                <a:latin typeface="+mj-lt"/>
                <a:ea typeface="Arial" pitchFamily="34" charset="-122"/>
                <a:cs typeface="Arial" pitchFamily="34" charset="-120"/>
              </a:rPr>
              <a:t> Ad </a:t>
            </a:r>
            <a:r>
              <a:rPr lang="en-US" sz="3200" b="1" dirty="0">
                <a:solidFill>
                  <a:srgbClr val="004E79"/>
                </a:solidFill>
                <a:latin typeface="+mj-lt"/>
                <a:ea typeface="Arial" pitchFamily="34" charset="-122"/>
                <a:cs typeface="Arial" pitchFamily="34" charset="-120"/>
              </a:rPr>
              <a:t>Soyad</a:t>
            </a:r>
            <a:endParaRPr lang="en-US" sz="3200" dirty="0">
              <a:latin typeface="+mj-lt"/>
            </a:endParaRPr>
          </a:p>
        </p:txBody>
      </p:sp>
      <p:sp>
        <p:nvSpPr>
          <p:cNvPr id="11" name="Shape 8"/>
          <p:cNvSpPr/>
          <p:nvPr/>
        </p:nvSpPr>
        <p:spPr>
          <a:xfrm>
            <a:off x="20939760" y="749808"/>
            <a:ext cx="3383280" cy="2286000"/>
          </a:xfrm>
          <a:prstGeom prst="roundRect">
            <a:avLst>
              <a:gd name="adj" fmla="val 3200"/>
            </a:avLst>
          </a:prstGeom>
          <a:solidFill>
            <a:srgbClr val="FFFFFF"/>
          </a:solidFill>
          <a:ln w="15240">
            <a:solidFill>
              <a:srgbClr val="004E79"/>
            </a:solidFill>
            <a:prstDash val="solid"/>
          </a:ln>
        </p:spPr>
        <p:txBody>
          <a:bodyPr/>
          <a:lstStyle/>
          <a:p>
            <a:endParaRPr lang="tr-TR" dirty="0"/>
          </a:p>
        </p:txBody>
      </p:sp>
      <p:sp>
        <p:nvSpPr>
          <p:cNvPr id="12" name="Text 9"/>
          <p:cNvSpPr/>
          <p:nvPr/>
        </p:nvSpPr>
        <p:spPr>
          <a:xfrm>
            <a:off x="21232368" y="1380744"/>
            <a:ext cx="2788920" cy="119100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tr-TR" sz="1700" b="1" dirty="0">
                <a:solidFill>
                  <a:srgbClr val="004E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İŞLETME LOGOSU (VARSA)</a:t>
            </a:r>
            <a:br>
              <a:rPr lang="tr-TR" sz="1700" b="1" dirty="0">
                <a:solidFill>
                  <a:srgbClr val="004E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</a:br>
            <a:r>
              <a:rPr lang="tr-TR" sz="1700" b="1" dirty="0">
                <a:solidFill>
                  <a:srgbClr val="004E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YOKSA BU ALANI KALDIRIN</a:t>
            </a:r>
            <a:endParaRPr lang="en-US" sz="1700" dirty="0"/>
          </a:p>
        </p:txBody>
      </p:sp>
      <p:sp>
        <p:nvSpPr>
          <p:cNvPr id="16" name="Shape 13"/>
          <p:cNvSpPr/>
          <p:nvPr/>
        </p:nvSpPr>
        <p:spPr>
          <a:xfrm>
            <a:off x="685800" y="5715000"/>
            <a:ext cx="23829264" cy="484632"/>
          </a:xfrm>
          <a:prstGeom prst="rect">
            <a:avLst/>
          </a:prstGeom>
          <a:solidFill>
            <a:srgbClr val="008F8A"/>
          </a:solidFill>
          <a:ln w="12700">
            <a:solidFill>
              <a:srgbClr val="008F8A">
                <a:alpha val="0"/>
              </a:srgbClr>
            </a:solidFill>
            <a:prstDash val="solid"/>
          </a:ln>
        </p:spPr>
        <p:txBody>
          <a:bodyPr/>
          <a:lstStyle/>
          <a:p>
            <a:endParaRPr lang="tr-TR" sz="2400"/>
          </a:p>
        </p:txBody>
      </p:sp>
      <p:sp>
        <p:nvSpPr>
          <p:cNvPr id="17" name="Text 14"/>
          <p:cNvSpPr/>
          <p:nvPr/>
        </p:nvSpPr>
        <p:spPr>
          <a:xfrm>
            <a:off x="731520" y="5779008"/>
            <a:ext cx="237378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tr-TR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ÖZET</a:t>
            </a:r>
            <a:endParaRPr lang="en-US" sz="3600" dirty="0"/>
          </a:p>
        </p:txBody>
      </p:sp>
      <p:sp>
        <p:nvSpPr>
          <p:cNvPr id="18" name="Text 15"/>
          <p:cNvSpPr/>
          <p:nvPr/>
        </p:nvSpPr>
        <p:spPr>
          <a:xfrm>
            <a:off x="786384" y="6437375"/>
            <a:ext cx="23628096" cy="223448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r>
              <a:rPr lang="en-US" sz="2400" dirty="0"/>
              <a:t>Bu poster, </a:t>
            </a:r>
            <a:r>
              <a:rPr lang="en-US" sz="2400" dirty="0" err="1"/>
              <a:t>öğrencilere</a:t>
            </a:r>
            <a:r>
              <a:rPr lang="en-US" sz="2400" dirty="0"/>
              <a:t> </a:t>
            </a:r>
            <a:r>
              <a:rPr lang="en-US" sz="2400" dirty="0" err="1"/>
              <a:t>örnek</a:t>
            </a:r>
            <a:r>
              <a:rPr lang="en-US" sz="2400" dirty="0"/>
              <a:t> </a:t>
            </a:r>
            <a:r>
              <a:rPr lang="en-US" sz="2400" dirty="0" err="1"/>
              <a:t>ve</a:t>
            </a:r>
            <a:r>
              <a:rPr lang="en-US" sz="2400" dirty="0"/>
              <a:t> </a:t>
            </a:r>
            <a:r>
              <a:rPr lang="en-US" sz="2400" dirty="0" err="1"/>
              <a:t>şablon</a:t>
            </a:r>
            <a:r>
              <a:rPr lang="en-US" sz="2400" dirty="0"/>
              <a:t> </a:t>
            </a:r>
            <a:r>
              <a:rPr lang="en-US" sz="2400" dirty="0" err="1"/>
              <a:t>olması</a:t>
            </a:r>
            <a:r>
              <a:rPr lang="en-US" sz="2400" dirty="0"/>
              <a:t> </a:t>
            </a:r>
            <a:r>
              <a:rPr lang="en-US" sz="2400" dirty="0" err="1"/>
              <a:t>amacıyla</a:t>
            </a:r>
            <a:r>
              <a:rPr lang="en-US" sz="2400" dirty="0"/>
              <a:t> </a:t>
            </a:r>
            <a:r>
              <a:rPr lang="en-US" sz="2400" dirty="0" err="1"/>
              <a:t>hazırlanmıştır</a:t>
            </a:r>
            <a:r>
              <a:rPr lang="en-US" sz="2400" dirty="0"/>
              <a:t>. </a:t>
            </a:r>
            <a:r>
              <a:rPr lang="en-US" sz="2400" dirty="0" err="1"/>
              <a:t>Özet</a:t>
            </a:r>
            <a:r>
              <a:rPr lang="en-US" sz="2400" dirty="0"/>
              <a:t> </a:t>
            </a:r>
            <a:r>
              <a:rPr lang="en-US" sz="2400" dirty="0" err="1"/>
              <a:t>bölümünde</a:t>
            </a:r>
            <a:r>
              <a:rPr lang="en-US" sz="2400" dirty="0"/>
              <a:t> </a:t>
            </a:r>
            <a:r>
              <a:rPr lang="en-US" sz="2400" dirty="0" err="1"/>
              <a:t>proje</a:t>
            </a:r>
            <a:r>
              <a:rPr lang="en-US" sz="2400" dirty="0"/>
              <a:t> </a:t>
            </a:r>
            <a:r>
              <a:rPr lang="en-US" sz="2400" dirty="0" err="1"/>
              <a:t>problemi</a:t>
            </a:r>
            <a:r>
              <a:rPr lang="en-US" sz="2400" dirty="0"/>
              <a:t>, </a:t>
            </a:r>
            <a:r>
              <a:rPr lang="en-US" sz="2400" dirty="0" err="1"/>
              <a:t>incelenen</a:t>
            </a:r>
            <a:r>
              <a:rPr lang="en-US" sz="2400" dirty="0"/>
              <a:t> </a:t>
            </a:r>
            <a:r>
              <a:rPr lang="en-US" sz="2400" dirty="0" err="1"/>
              <a:t>süreç</a:t>
            </a:r>
            <a:r>
              <a:rPr lang="en-US" sz="2400" dirty="0"/>
              <a:t>/</a:t>
            </a:r>
            <a:r>
              <a:rPr lang="en-US" sz="2400" dirty="0" err="1"/>
              <a:t>sistem</a:t>
            </a:r>
            <a:r>
              <a:rPr lang="en-US" sz="2400" dirty="0"/>
              <a:t>, </a:t>
            </a:r>
            <a:r>
              <a:rPr lang="en-US" sz="2400" dirty="0" err="1"/>
              <a:t>kullanılan</a:t>
            </a:r>
            <a:r>
              <a:rPr lang="en-US" sz="2400" dirty="0"/>
              <a:t> </a:t>
            </a:r>
            <a:r>
              <a:rPr lang="en-US" sz="2400" dirty="0" err="1"/>
              <a:t>yöntem</a:t>
            </a:r>
            <a:r>
              <a:rPr lang="en-US" sz="2400" dirty="0"/>
              <a:t> </a:t>
            </a:r>
            <a:r>
              <a:rPr lang="en-US" sz="2400" dirty="0" err="1"/>
              <a:t>veya</a:t>
            </a:r>
            <a:r>
              <a:rPr lang="en-US" sz="2400" dirty="0"/>
              <a:t> </a:t>
            </a:r>
            <a:r>
              <a:rPr lang="en-US" sz="2400" dirty="0" err="1"/>
              <a:t>geliştirilen</a:t>
            </a:r>
            <a:r>
              <a:rPr lang="en-US" sz="2400" dirty="0"/>
              <a:t> </a:t>
            </a:r>
            <a:r>
              <a:rPr lang="en-US" sz="2400" dirty="0" err="1"/>
              <a:t>çözüm</a:t>
            </a:r>
            <a:r>
              <a:rPr lang="en-US" sz="2400" dirty="0"/>
              <a:t> </a:t>
            </a:r>
            <a:r>
              <a:rPr lang="en-US" sz="2400" dirty="0" err="1"/>
              <a:t>yaklaşımı</a:t>
            </a:r>
            <a:r>
              <a:rPr lang="en-US" sz="2400" dirty="0"/>
              <a:t> </a:t>
            </a:r>
            <a:r>
              <a:rPr lang="en-US" sz="2400" dirty="0" err="1"/>
              <a:t>ve</a:t>
            </a:r>
            <a:r>
              <a:rPr lang="en-US" sz="2400" dirty="0"/>
              <a:t> </a:t>
            </a:r>
            <a:r>
              <a:rPr lang="en-US" sz="2400" dirty="0" err="1"/>
              <a:t>çalışmanın</a:t>
            </a:r>
            <a:r>
              <a:rPr lang="en-US" sz="2400" dirty="0"/>
              <a:t> </a:t>
            </a:r>
            <a:r>
              <a:rPr lang="en-US" sz="2400" dirty="0" err="1"/>
              <a:t>beklenen</a:t>
            </a:r>
            <a:r>
              <a:rPr lang="en-US" sz="2400" dirty="0"/>
              <a:t> </a:t>
            </a:r>
            <a:r>
              <a:rPr lang="en-US" sz="2400" dirty="0" err="1"/>
              <a:t>katkısı</a:t>
            </a:r>
            <a:r>
              <a:rPr lang="en-US" sz="2400" dirty="0"/>
              <a:t> </a:t>
            </a:r>
            <a:r>
              <a:rPr lang="en-US" sz="2400" dirty="0" err="1"/>
              <a:t>kısa</a:t>
            </a:r>
            <a:r>
              <a:rPr lang="en-US" sz="2400" dirty="0"/>
              <a:t> </a:t>
            </a:r>
            <a:r>
              <a:rPr lang="en-US" sz="2400" dirty="0" err="1"/>
              <a:t>ve</a:t>
            </a:r>
            <a:r>
              <a:rPr lang="en-US" sz="2400" dirty="0"/>
              <a:t> </a:t>
            </a:r>
            <a:r>
              <a:rPr lang="en-US" sz="2400" dirty="0" err="1"/>
              <a:t>anlaşılır</a:t>
            </a:r>
            <a:r>
              <a:rPr lang="en-US" sz="2400" dirty="0"/>
              <a:t> </a:t>
            </a:r>
            <a:r>
              <a:rPr lang="en-US" sz="2400" dirty="0" err="1"/>
              <a:t>biçimde</a:t>
            </a:r>
            <a:r>
              <a:rPr lang="en-US" sz="2400" dirty="0"/>
              <a:t> </a:t>
            </a:r>
            <a:r>
              <a:rPr lang="en-US" sz="2400" dirty="0" err="1"/>
              <a:t>açıklanmalıdır</a:t>
            </a:r>
            <a:r>
              <a:rPr lang="en-US" sz="2400" dirty="0"/>
              <a:t>.</a:t>
            </a:r>
            <a:endParaRPr lang="tr-TR" sz="2400" dirty="0"/>
          </a:p>
          <a:p>
            <a:endParaRPr lang="tr-TR" sz="2400" dirty="0"/>
          </a:p>
          <a:p>
            <a:endParaRPr lang="en-US" sz="2400" dirty="0"/>
          </a:p>
          <a:p>
            <a:r>
              <a:rPr lang="en-US" sz="2400" b="1" dirty="0" err="1"/>
              <a:t>Anahtar</a:t>
            </a:r>
            <a:r>
              <a:rPr lang="en-US" sz="2400" b="1" dirty="0"/>
              <a:t> </a:t>
            </a:r>
            <a:r>
              <a:rPr lang="en-US" sz="2400" b="1" dirty="0" err="1"/>
              <a:t>Kelimeler</a:t>
            </a:r>
            <a:r>
              <a:rPr lang="en-US" sz="2400" b="1" dirty="0"/>
              <a:t>:</a:t>
            </a:r>
            <a:r>
              <a:rPr lang="en-US" sz="2400" dirty="0"/>
              <a:t> En </a:t>
            </a:r>
            <a:r>
              <a:rPr lang="en-US" sz="2400" dirty="0" err="1"/>
              <a:t>fazla</a:t>
            </a:r>
            <a:r>
              <a:rPr lang="en-US" sz="2400" dirty="0"/>
              <a:t> 5 </a:t>
            </a:r>
            <a:r>
              <a:rPr lang="en-US" sz="2400" dirty="0" err="1"/>
              <a:t>anahtar</a:t>
            </a:r>
            <a:r>
              <a:rPr lang="en-US" sz="2400" dirty="0"/>
              <a:t> </a:t>
            </a:r>
            <a:r>
              <a:rPr lang="en-US" sz="2400" dirty="0" err="1"/>
              <a:t>kelime</a:t>
            </a:r>
            <a:r>
              <a:rPr lang="en-US" sz="2400" dirty="0"/>
              <a:t> </a:t>
            </a:r>
            <a:r>
              <a:rPr lang="en-US" sz="2400" dirty="0" err="1"/>
              <a:t>yazılmalıdır</a:t>
            </a:r>
            <a:r>
              <a:rPr lang="en-US" sz="2400" dirty="0"/>
              <a:t>. Her </a:t>
            </a:r>
            <a:r>
              <a:rPr lang="en-US" sz="2400" dirty="0" err="1"/>
              <a:t>anahtar</a:t>
            </a:r>
            <a:r>
              <a:rPr lang="en-US" sz="2400" dirty="0"/>
              <a:t> </a:t>
            </a:r>
            <a:r>
              <a:rPr lang="en-US" sz="2400" dirty="0" err="1"/>
              <a:t>kelimenin</a:t>
            </a:r>
            <a:r>
              <a:rPr lang="en-US" sz="2400" dirty="0"/>
              <a:t> ilk </a:t>
            </a:r>
            <a:r>
              <a:rPr lang="en-US" sz="2400" dirty="0" err="1"/>
              <a:t>harfi</a:t>
            </a:r>
            <a:r>
              <a:rPr lang="en-US" sz="2400" dirty="0"/>
              <a:t> </a:t>
            </a:r>
            <a:r>
              <a:rPr lang="en-US" sz="2400" dirty="0" err="1"/>
              <a:t>büyük</a:t>
            </a:r>
            <a:r>
              <a:rPr lang="en-US" sz="2400" dirty="0"/>
              <a:t> </a:t>
            </a:r>
            <a:r>
              <a:rPr lang="en-US" sz="2400" dirty="0" err="1"/>
              <a:t>olmalı</a:t>
            </a:r>
            <a:r>
              <a:rPr lang="en-US" sz="2400" dirty="0"/>
              <a:t> </a:t>
            </a:r>
            <a:r>
              <a:rPr lang="en-US" sz="2400" dirty="0" err="1"/>
              <a:t>ve</a:t>
            </a:r>
            <a:r>
              <a:rPr lang="en-US" sz="2400" dirty="0"/>
              <a:t> </a:t>
            </a:r>
            <a:r>
              <a:rPr lang="tr-TR" sz="2400" dirty="0"/>
              <a:t>anahtar </a:t>
            </a:r>
            <a:r>
              <a:rPr lang="en-US" sz="2400" dirty="0" err="1"/>
              <a:t>kelimeler</a:t>
            </a:r>
            <a:r>
              <a:rPr lang="en-US" sz="2400" dirty="0"/>
              <a:t> </a:t>
            </a:r>
            <a:r>
              <a:rPr lang="en-US" sz="2400" dirty="0" err="1"/>
              <a:t>virgül</a:t>
            </a:r>
            <a:r>
              <a:rPr lang="en-US" sz="2400" dirty="0"/>
              <a:t> </a:t>
            </a:r>
            <a:r>
              <a:rPr lang="en-US" sz="2400" dirty="0" err="1"/>
              <a:t>ile</a:t>
            </a:r>
            <a:r>
              <a:rPr lang="en-US" sz="2400" dirty="0"/>
              <a:t> </a:t>
            </a:r>
            <a:r>
              <a:rPr lang="en-US" sz="2400" dirty="0" err="1"/>
              <a:t>ayrılmalıdır</a:t>
            </a:r>
            <a:r>
              <a:rPr lang="en-US" sz="2400" dirty="0"/>
              <a:t>.</a:t>
            </a:r>
            <a:br>
              <a:rPr lang="en-US" sz="2400" dirty="0"/>
            </a:br>
            <a:endParaRPr lang="en-US" sz="2400" dirty="0"/>
          </a:p>
        </p:txBody>
      </p:sp>
      <p:sp>
        <p:nvSpPr>
          <p:cNvPr id="19" name="Shape 16"/>
          <p:cNvSpPr/>
          <p:nvPr/>
        </p:nvSpPr>
        <p:spPr>
          <a:xfrm>
            <a:off x="685800" y="8626601"/>
            <a:ext cx="23829264" cy="18288"/>
          </a:xfrm>
          <a:prstGeom prst="rect">
            <a:avLst/>
          </a:prstGeom>
          <a:solidFill>
            <a:srgbClr val="8ACDCD"/>
          </a:solidFill>
          <a:ln w="12700">
            <a:solidFill>
              <a:srgbClr val="8ACDCD">
                <a:alpha val="0"/>
              </a:srgbClr>
            </a:solidFill>
            <a:prstDash val="solid"/>
          </a:ln>
        </p:spPr>
        <p:txBody>
          <a:bodyPr/>
          <a:lstStyle/>
          <a:p>
            <a:endParaRPr lang="tr-TR" sz="2400"/>
          </a:p>
        </p:txBody>
      </p:sp>
      <p:sp>
        <p:nvSpPr>
          <p:cNvPr id="22" name="Shape 19"/>
          <p:cNvSpPr/>
          <p:nvPr/>
        </p:nvSpPr>
        <p:spPr>
          <a:xfrm>
            <a:off x="685800" y="8942832"/>
            <a:ext cx="7650480" cy="553212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tr-TR" sz="2400"/>
          </a:p>
        </p:txBody>
      </p:sp>
      <p:sp>
        <p:nvSpPr>
          <p:cNvPr id="23" name="Shape 20"/>
          <p:cNvSpPr/>
          <p:nvPr/>
        </p:nvSpPr>
        <p:spPr>
          <a:xfrm>
            <a:off x="685800" y="8942832"/>
            <a:ext cx="7650480" cy="484632"/>
          </a:xfrm>
          <a:prstGeom prst="rect">
            <a:avLst/>
          </a:prstGeom>
          <a:solidFill>
            <a:srgbClr val="008F8A"/>
          </a:solidFill>
          <a:ln w="12700">
            <a:solidFill>
              <a:srgbClr val="008F8A">
                <a:alpha val="0"/>
              </a:srgbClr>
            </a:solidFill>
            <a:prstDash val="solid"/>
          </a:ln>
        </p:spPr>
        <p:txBody>
          <a:bodyPr anchor="ctr"/>
          <a:lstStyle/>
          <a:p>
            <a:endParaRPr lang="tr-TR" sz="4000" dirty="0"/>
          </a:p>
        </p:txBody>
      </p:sp>
      <p:sp>
        <p:nvSpPr>
          <p:cNvPr id="24" name="Text 21"/>
          <p:cNvSpPr/>
          <p:nvPr/>
        </p:nvSpPr>
        <p:spPr>
          <a:xfrm>
            <a:off x="731520" y="8949880"/>
            <a:ext cx="7559040" cy="4775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ctr">
              <a:buNone/>
            </a:pPr>
            <a:r>
              <a:rPr lang="tr-TR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GİRİŞ VE ÇALIŞMANIN AMACI</a:t>
            </a:r>
            <a:endParaRPr lang="en-US" sz="2400" dirty="0"/>
          </a:p>
        </p:txBody>
      </p:sp>
      <p:sp>
        <p:nvSpPr>
          <p:cNvPr id="25" name="Text 22"/>
          <p:cNvSpPr/>
          <p:nvPr/>
        </p:nvSpPr>
        <p:spPr>
          <a:xfrm>
            <a:off x="731520" y="9570686"/>
            <a:ext cx="7498080" cy="568775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Autofit/>
          </a:bodyPr>
          <a:lstStyle/>
          <a:p>
            <a:pPr marL="0" indent="0" algn="just">
              <a:buNone/>
            </a:pPr>
            <a:r>
              <a:rPr lang="en-US" sz="2400" dirty="0" err="1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Giriş</a:t>
            </a:r>
            <a:r>
              <a:rPr lang="en-US" sz="24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400" dirty="0" err="1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bölümü</a:t>
            </a:r>
            <a:r>
              <a:rPr lang="en-US" sz="24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</a:t>
            </a:r>
            <a:r>
              <a:rPr lang="en-US" sz="2400" dirty="0" err="1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posteri</a:t>
            </a:r>
            <a:r>
              <a:rPr lang="en-US" sz="24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400" dirty="0" err="1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inceleyenlerin</a:t>
            </a:r>
            <a:r>
              <a:rPr lang="en-US" sz="24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400" dirty="0" err="1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çalışma</a:t>
            </a:r>
            <a:r>
              <a:rPr lang="tr-TR" sz="2400" dirty="0" err="1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yı</a:t>
            </a:r>
            <a:r>
              <a:rPr lang="en-US" sz="24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400" dirty="0" err="1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anlayıp</a:t>
            </a:r>
            <a:r>
              <a:rPr lang="en-US" sz="24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400" dirty="0" err="1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değerlendirebilmesini</a:t>
            </a:r>
            <a:r>
              <a:rPr lang="en-US" sz="24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400" dirty="0" err="1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sağlamak</a:t>
            </a:r>
            <a:r>
              <a:rPr lang="en-US" sz="24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400" dirty="0" err="1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için</a:t>
            </a:r>
            <a:r>
              <a:rPr lang="en-US" sz="24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400" dirty="0" err="1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yeterli</a:t>
            </a:r>
            <a:r>
              <a:rPr lang="en-US" sz="24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400" dirty="0" err="1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temel</a:t>
            </a:r>
            <a:r>
              <a:rPr lang="en-US" sz="24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400" dirty="0" err="1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bilgileri</a:t>
            </a:r>
            <a:r>
              <a:rPr lang="en-US" sz="24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400" dirty="0" err="1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içermeli</a:t>
            </a:r>
            <a:r>
              <a:rPr lang="en-US" sz="24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</a:t>
            </a:r>
            <a:r>
              <a:rPr lang="en-US" sz="2400" dirty="0" err="1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çalışmanın</a:t>
            </a:r>
            <a:r>
              <a:rPr lang="en-US" sz="24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400" dirty="0" err="1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yapılmasının</a:t>
            </a:r>
            <a:r>
              <a:rPr lang="en-US" sz="24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400" dirty="0" err="1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gereği</a:t>
            </a:r>
            <a:r>
              <a:rPr lang="en-US" sz="24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400" dirty="0" err="1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</a:t>
            </a:r>
            <a:r>
              <a:rPr lang="en-US" sz="24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400" dirty="0" err="1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amacı</a:t>
            </a:r>
            <a:r>
              <a:rPr lang="en-US" sz="24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400" dirty="0" err="1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kısaca</a:t>
            </a:r>
            <a:r>
              <a:rPr lang="en-US" sz="24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400" dirty="0" err="1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anlatılmalıdır</a:t>
            </a:r>
            <a:r>
              <a:rPr lang="en-US" sz="24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</a:t>
            </a:r>
            <a:endParaRPr lang="tr-TR" sz="2400" dirty="0">
              <a:solidFill>
                <a:srgbClr val="111111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  <a:p>
            <a:pPr marL="0" indent="0" algn="just">
              <a:buNone/>
            </a:pPr>
            <a:endParaRPr lang="tr-TR" sz="2400" dirty="0">
              <a:solidFill>
                <a:srgbClr val="111111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  <a:p>
            <a:pPr algn="just"/>
            <a:r>
              <a:rPr lang="en-US" sz="2400" dirty="0" err="1"/>
              <a:t>Çalışmanın</a:t>
            </a:r>
            <a:r>
              <a:rPr lang="en-US" sz="2400" dirty="0"/>
              <a:t> </a:t>
            </a:r>
            <a:r>
              <a:rPr lang="en-US" sz="2400" dirty="0" err="1"/>
              <a:t>konusu</a:t>
            </a:r>
            <a:r>
              <a:rPr lang="en-US" sz="2400" dirty="0"/>
              <a:t>, </a:t>
            </a:r>
            <a:r>
              <a:rPr lang="en-US" sz="2400" dirty="0" err="1"/>
              <a:t>önemi</a:t>
            </a:r>
            <a:r>
              <a:rPr lang="en-US" sz="2400" dirty="0"/>
              <a:t> </a:t>
            </a:r>
            <a:r>
              <a:rPr lang="en-US" sz="2400" dirty="0" err="1"/>
              <a:t>ve</a:t>
            </a:r>
            <a:r>
              <a:rPr lang="en-US" sz="2400" dirty="0"/>
              <a:t> </a:t>
            </a:r>
            <a:r>
              <a:rPr lang="en-US" sz="2400" dirty="0" err="1"/>
              <a:t>temel</a:t>
            </a:r>
            <a:r>
              <a:rPr lang="en-US" sz="2400" dirty="0"/>
              <a:t> </a:t>
            </a:r>
            <a:r>
              <a:rPr lang="en-US" sz="2400" dirty="0" err="1"/>
              <a:t>amacı</a:t>
            </a:r>
            <a:r>
              <a:rPr lang="en-US" sz="2400" dirty="0"/>
              <a:t> </a:t>
            </a:r>
            <a:r>
              <a:rPr lang="en-US" sz="2400" dirty="0" err="1"/>
              <a:t>kısaca</a:t>
            </a:r>
            <a:r>
              <a:rPr lang="en-US" sz="2400" dirty="0"/>
              <a:t> </a:t>
            </a:r>
            <a:r>
              <a:rPr lang="en-US" sz="2400" dirty="0" err="1"/>
              <a:t>açıklanmalıdır</a:t>
            </a:r>
            <a:r>
              <a:rPr lang="en-US" sz="2400" dirty="0"/>
              <a:t>.</a:t>
            </a:r>
            <a:endParaRPr lang="tr-TR" sz="2400" dirty="0"/>
          </a:p>
          <a:p>
            <a:pPr algn="just"/>
            <a:endParaRPr lang="tr-TR" sz="2400" dirty="0">
              <a:solidFill>
                <a:srgbClr val="111111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  <a:p>
            <a:pPr algn="just"/>
            <a:r>
              <a:rPr lang="en-US" sz="2400" dirty="0" err="1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Giriş</a:t>
            </a:r>
            <a:r>
              <a:rPr lang="en-US" sz="24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400" dirty="0" err="1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bölümünde</a:t>
            </a:r>
            <a:r>
              <a:rPr lang="en-US" sz="24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400" dirty="0" err="1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çalışmayla</a:t>
            </a:r>
            <a:r>
              <a:rPr lang="en-US" sz="24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400" dirty="0" err="1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ilgili</a:t>
            </a:r>
            <a:r>
              <a:rPr lang="en-US" sz="24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400" dirty="0" err="1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literatür</a:t>
            </a:r>
            <a:r>
              <a:rPr lang="en-US" sz="24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de </a:t>
            </a:r>
            <a:r>
              <a:rPr lang="en-US" sz="2400" dirty="0" err="1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kısaca</a:t>
            </a:r>
            <a:r>
              <a:rPr lang="en-US" sz="24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400" dirty="0" err="1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verilebilir</a:t>
            </a:r>
            <a:r>
              <a:rPr lang="en-US" sz="24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</a:t>
            </a:r>
          </a:p>
        </p:txBody>
      </p:sp>
      <p:sp>
        <p:nvSpPr>
          <p:cNvPr id="28" name="Text 25"/>
          <p:cNvSpPr/>
          <p:nvPr/>
        </p:nvSpPr>
        <p:spPr>
          <a:xfrm>
            <a:off x="786384" y="22855356"/>
            <a:ext cx="6973824" cy="450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algn="ctr"/>
            <a:r>
              <a:rPr lang="en-US" sz="2000" b="1" dirty="0">
                <a:latin typeface="Arial" pitchFamily="34" charset="0"/>
                <a:ea typeface="Arial" pitchFamily="34" charset="-122"/>
                <a:cs typeface="Arial" pitchFamily="34" charset="-120"/>
              </a:rPr>
              <a:t>Şekil 1</a:t>
            </a:r>
            <a:r>
              <a:rPr lang="en-US" sz="2000" dirty="0">
                <a:latin typeface="Arial" pitchFamily="34" charset="0"/>
                <a:ea typeface="Arial" pitchFamily="34" charset="-122"/>
                <a:cs typeface="Arial" pitchFamily="34" charset="-120"/>
              </a:rPr>
              <a:t>. </a:t>
            </a:r>
            <a:r>
              <a:rPr lang="tr-TR" sz="2000" dirty="0">
                <a:latin typeface="Arial" pitchFamily="34" charset="0"/>
                <a:ea typeface="Arial" pitchFamily="34" charset="-122"/>
                <a:cs typeface="Arial" pitchFamily="34" charset="-120"/>
              </a:rPr>
              <a:t>Günlük Bazda Fabrika Üretim Verileri</a:t>
            </a:r>
            <a:endParaRPr lang="en-US" sz="2000" dirty="0"/>
          </a:p>
        </p:txBody>
      </p:sp>
      <p:sp>
        <p:nvSpPr>
          <p:cNvPr id="29" name="Text 26"/>
          <p:cNvSpPr/>
          <p:nvPr/>
        </p:nvSpPr>
        <p:spPr>
          <a:xfrm>
            <a:off x="711385" y="23649919"/>
            <a:ext cx="7498080" cy="10527817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algn="just"/>
            <a:r>
              <a:rPr lang="en-US" sz="24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Poster </a:t>
            </a:r>
            <a:r>
              <a:rPr lang="en-US" sz="2400" b="1" dirty="0" err="1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Formatı</a:t>
            </a:r>
            <a:r>
              <a:rPr lang="en-US" sz="24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400" b="1" dirty="0" err="1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</a:t>
            </a:r>
            <a:r>
              <a:rPr lang="en-US" sz="24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400" b="1" dirty="0" err="1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Yazım</a:t>
            </a:r>
            <a:r>
              <a:rPr lang="en-US" sz="24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400" b="1" dirty="0" err="1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Kuralları</a:t>
            </a:r>
            <a:r>
              <a:rPr lang="tr-TR" sz="24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: </a:t>
            </a:r>
            <a:r>
              <a:rPr lang="en-US" sz="2400" dirty="0"/>
              <a:t>Poster, 70 × 100 cm </a:t>
            </a:r>
            <a:r>
              <a:rPr lang="en-US" sz="2400" dirty="0" err="1"/>
              <a:t>dikey</a:t>
            </a:r>
            <a:r>
              <a:rPr lang="en-US" sz="2400" dirty="0"/>
              <a:t> </a:t>
            </a:r>
            <a:r>
              <a:rPr lang="en-US" sz="2400" dirty="0" err="1"/>
              <a:t>formatta</a:t>
            </a:r>
            <a:r>
              <a:rPr lang="en-US" sz="2400" dirty="0"/>
              <a:t> </a:t>
            </a:r>
            <a:r>
              <a:rPr lang="en-US" sz="2400" dirty="0" err="1"/>
              <a:t>hazırlanmalı</a:t>
            </a:r>
            <a:r>
              <a:rPr lang="en-US" sz="2400" dirty="0"/>
              <a:t> </a:t>
            </a:r>
            <a:r>
              <a:rPr lang="en-US" sz="2400" dirty="0" err="1"/>
              <a:t>ve</a:t>
            </a:r>
            <a:r>
              <a:rPr lang="en-US" sz="2400" dirty="0"/>
              <a:t> </a:t>
            </a:r>
            <a:r>
              <a:rPr lang="en-US" sz="2400" dirty="0" err="1"/>
              <a:t>fotoblok</a:t>
            </a:r>
            <a:r>
              <a:rPr lang="en-US" sz="2400" dirty="0"/>
              <a:t>/</a:t>
            </a:r>
            <a:r>
              <a:rPr lang="en-US" sz="2400" dirty="0" err="1"/>
              <a:t>mukavva</a:t>
            </a:r>
            <a:r>
              <a:rPr lang="en-US" sz="2400" dirty="0"/>
              <a:t> </a:t>
            </a:r>
            <a:r>
              <a:rPr lang="en-US" sz="2400" dirty="0" err="1"/>
              <a:t>baskı</a:t>
            </a:r>
            <a:r>
              <a:rPr lang="en-US" sz="2400" dirty="0"/>
              <a:t> </a:t>
            </a:r>
            <a:r>
              <a:rPr lang="en-US" sz="2400" dirty="0" err="1"/>
              <a:t>olarak</a:t>
            </a:r>
            <a:r>
              <a:rPr lang="en-US" sz="2400" dirty="0"/>
              <a:t> </a:t>
            </a:r>
            <a:r>
              <a:rPr lang="en-US" sz="2400" dirty="0" err="1"/>
              <a:t>teslim</a:t>
            </a:r>
            <a:r>
              <a:rPr lang="en-US" sz="2400" dirty="0"/>
              <a:t> </a:t>
            </a:r>
            <a:r>
              <a:rPr lang="en-US" sz="2400" dirty="0" err="1"/>
              <a:t>edilmelidir</a:t>
            </a:r>
            <a:r>
              <a:rPr lang="en-US" sz="2400" dirty="0"/>
              <a:t>.</a:t>
            </a:r>
            <a:endParaRPr lang="tr-TR" sz="2400" dirty="0"/>
          </a:p>
          <a:p>
            <a:pPr algn="just"/>
            <a:endParaRPr lang="tr-TR" sz="2400" dirty="0">
              <a:solidFill>
                <a:srgbClr val="111111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  <a:p>
            <a:pPr marL="0" indent="0" algn="just">
              <a:buNone/>
            </a:pPr>
            <a:r>
              <a:rPr lang="en-US" sz="2400" dirty="0" err="1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Çalışma</a:t>
            </a:r>
            <a:r>
              <a:rPr lang="en-US" sz="24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400" dirty="0" err="1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başlığı</a:t>
            </a:r>
            <a:r>
              <a:rPr lang="en-US" sz="24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</a:t>
            </a:r>
            <a:r>
              <a:rPr lang="en-US" sz="2400" dirty="0" err="1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öğrenci</a:t>
            </a:r>
            <a:r>
              <a:rPr lang="en-US" sz="24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400" dirty="0" err="1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isimleri</a:t>
            </a:r>
            <a:r>
              <a:rPr lang="en-US" sz="24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</a:t>
            </a:r>
            <a:r>
              <a:rPr lang="en-US" sz="2400" dirty="0" err="1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danışman</a:t>
            </a:r>
            <a:r>
              <a:rPr lang="en-US" sz="24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400" dirty="0" err="1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bilgisi</a:t>
            </a:r>
            <a:r>
              <a:rPr lang="en-US" sz="24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400" dirty="0" err="1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</a:t>
            </a:r>
            <a:r>
              <a:rPr lang="en-US" sz="24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400" dirty="0" err="1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bölüm</a:t>
            </a:r>
            <a:r>
              <a:rPr lang="en-US" sz="24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400" dirty="0" err="1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başlıkları</a:t>
            </a:r>
            <a:r>
              <a:rPr lang="en-US" sz="24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400" dirty="0" err="1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posterde</a:t>
            </a:r>
            <a:r>
              <a:rPr lang="en-US" sz="24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400" dirty="0" err="1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açık</a:t>
            </a:r>
            <a:r>
              <a:rPr lang="en-US" sz="24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</a:t>
            </a:r>
            <a:r>
              <a:rPr lang="en-US" sz="2400" dirty="0" err="1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dengeli</a:t>
            </a:r>
            <a:r>
              <a:rPr lang="en-US" sz="24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400" dirty="0" err="1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</a:t>
            </a:r>
            <a:r>
              <a:rPr lang="en-US" sz="24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400" dirty="0" err="1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okunabilir</a:t>
            </a:r>
            <a:r>
              <a:rPr lang="en-US" sz="24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400" dirty="0" err="1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şekilde</a:t>
            </a:r>
            <a:r>
              <a:rPr lang="en-US" sz="24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400" dirty="0" err="1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yer</a:t>
            </a:r>
            <a:r>
              <a:rPr lang="en-US" sz="24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400" dirty="0" err="1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almalıdır</a:t>
            </a:r>
            <a:r>
              <a:rPr lang="en-US" sz="24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</a:t>
            </a:r>
            <a:endParaRPr lang="tr-TR" sz="2400" dirty="0">
              <a:solidFill>
                <a:srgbClr val="111111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  <a:p>
            <a:pPr marL="0" indent="0" algn="just">
              <a:buNone/>
            </a:pPr>
            <a:endParaRPr lang="tr-TR" sz="2400" dirty="0">
              <a:solidFill>
                <a:srgbClr val="111111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  <a:p>
            <a:pPr marL="0" indent="0" algn="just">
              <a:buNone/>
            </a:pPr>
            <a:r>
              <a:rPr lang="en-US" sz="24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Poster </a:t>
            </a:r>
            <a:r>
              <a:rPr lang="en-US" sz="2400" dirty="0" err="1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metni</a:t>
            </a:r>
            <a:r>
              <a:rPr lang="en-US" sz="24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</a:t>
            </a:r>
            <a:r>
              <a:rPr lang="en-US" sz="2400" dirty="0" err="1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tablo</a:t>
            </a:r>
            <a:r>
              <a:rPr lang="en-US" sz="24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400" dirty="0" err="1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</a:t>
            </a:r>
            <a:r>
              <a:rPr lang="en-US" sz="24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400" dirty="0" err="1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şekiller</a:t>
            </a:r>
            <a:r>
              <a:rPr lang="en-US" sz="24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400" dirty="0" err="1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uzaktan</a:t>
            </a:r>
            <a:r>
              <a:rPr lang="en-US" sz="24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400" dirty="0" err="1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rahatlıkla</a:t>
            </a:r>
            <a:r>
              <a:rPr lang="en-US" sz="24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400" dirty="0" err="1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okunabilecek</a:t>
            </a:r>
            <a:r>
              <a:rPr lang="en-US" sz="24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400" dirty="0" err="1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biçimde</a:t>
            </a:r>
            <a:r>
              <a:rPr lang="en-US" sz="24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400" dirty="0" err="1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düzenlenmelidir</a:t>
            </a:r>
            <a:r>
              <a:rPr lang="en-US" sz="24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</a:t>
            </a:r>
            <a:endParaRPr lang="tr-TR" sz="2400" dirty="0">
              <a:solidFill>
                <a:srgbClr val="111111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  <a:p>
            <a:pPr marL="0" indent="0" algn="just">
              <a:buNone/>
            </a:pPr>
            <a:endParaRPr lang="tr-TR" sz="2400" dirty="0">
              <a:solidFill>
                <a:srgbClr val="111111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  <a:p>
            <a:pPr algn="just"/>
            <a:r>
              <a:rPr lang="en-US" sz="24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Uzun </a:t>
            </a:r>
            <a:r>
              <a:rPr lang="en-US" sz="2400" dirty="0" err="1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paragraflar</a:t>
            </a:r>
            <a:r>
              <a:rPr lang="en-US" sz="24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400" dirty="0" err="1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yerine</a:t>
            </a:r>
            <a:r>
              <a:rPr lang="en-US" sz="24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400" dirty="0" err="1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kısa</a:t>
            </a:r>
            <a:r>
              <a:rPr lang="en-US" sz="24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</a:t>
            </a:r>
            <a:r>
              <a:rPr lang="en-US" sz="2400" dirty="0" err="1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açık</a:t>
            </a:r>
            <a:r>
              <a:rPr lang="en-US" sz="24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400" dirty="0" err="1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</a:t>
            </a:r>
            <a:r>
              <a:rPr lang="en-US" sz="24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400" dirty="0" err="1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maddelemeye</a:t>
            </a:r>
            <a:r>
              <a:rPr lang="en-US" sz="24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400" dirty="0" err="1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uygun</a:t>
            </a:r>
            <a:r>
              <a:rPr lang="en-US" sz="24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400" dirty="0" err="1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ifadeler</a:t>
            </a:r>
            <a:r>
              <a:rPr lang="en-US" sz="24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400" dirty="0" err="1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tercih</a:t>
            </a:r>
            <a:r>
              <a:rPr lang="en-US" sz="24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400" dirty="0" err="1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edilmelidir</a:t>
            </a:r>
            <a:r>
              <a:rPr lang="en-US" sz="24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</a:t>
            </a:r>
            <a:r>
              <a:rPr lang="tr-TR" sz="24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400" dirty="0" err="1"/>
              <a:t>Okunabilirliği</a:t>
            </a:r>
            <a:r>
              <a:rPr lang="en-US" sz="2400" dirty="0"/>
              <a:t> </a:t>
            </a:r>
            <a:r>
              <a:rPr lang="en-US" sz="2400" dirty="0" err="1"/>
              <a:t>artırmak</a:t>
            </a:r>
            <a:r>
              <a:rPr lang="en-US" sz="2400" dirty="0"/>
              <a:t> </a:t>
            </a:r>
            <a:r>
              <a:rPr lang="en-US" sz="2400" dirty="0" err="1"/>
              <a:t>için</a:t>
            </a:r>
            <a:r>
              <a:rPr lang="en-US" sz="2400" dirty="0"/>
              <a:t> </a:t>
            </a:r>
            <a:r>
              <a:rPr lang="en-US" sz="2400" dirty="0" err="1"/>
              <a:t>paragraflar</a:t>
            </a:r>
            <a:r>
              <a:rPr lang="en-US" sz="2400" dirty="0"/>
              <a:t> </a:t>
            </a:r>
            <a:r>
              <a:rPr lang="en-US" sz="2400" dirty="0" err="1"/>
              <a:t>arasında</a:t>
            </a:r>
            <a:r>
              <a:rPr lang="en-US" sz="2400" dirty="0"/>
              <a:t> </a:t>
            </a:r>
            <a:r>
              <a:rPr lang="en-US" sz="2400" dirty="0" err="1"/>
              <a:t>bir</a:t>
            </a:r>
            <a:r>
              <a:rPr lang="en-US" sz="2400" dirty="0"/>
              <a:t> </a:t>
            </a:r>
            <a:r>
              <a:rPr lang="en-US" sz="2400" dirty="0" err="1"/>
              <a:t>satır</a:t>
            </a:r>
            <a:r>
              <a:rPr lang="en-US" sz="2400" dirty="0"/>
              <a:t> </a:t>
            </a:r>
            <a:r>
              <a:rPr lang="en-US" sz="2400" dirty="0" err="1"/>
              <a:t>boşluk</a:t>
            </a:r>
            <a:r>
              <a:rPr lang="en-US" sz="2400" dirty="0"/>
              <a:t> </a:t>
            </a:r>
            <a:r>
              <a:rPr lang="en-US" sz="2400" dirty="0" err="1"/>
              <a:t>bırakılmalıdır</a:t>
            </a:r>
            <a:r>
              <a:rPr lang="tr-TR" sz="2400" dirty="0"/>
              <a:t>.</a:t>
            </a:r>
            <a:endParaRPr lang="tr-TR" sz="2400" dirty="0">
              <a:solidFill>
                <a:srgbClr val="111111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  <a:p>
            <a:pPr marL="0" indent="0" algn="just">
              <a:buNone/>
            </a:pPr>
            <a:endParaRPr lang="tr-TR" sz="2400" dirty="0">
              <a:solidFill>
                <a:srgbClr val="111111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  <a:p>
            <a:pPr marL="0" indent="0" algn="just">
              <a:buNone/>
            </a:pPr>
            <a:r>
              <a:rPr lang="en-US" sz="2400" dirty="0" err="1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Vurgulanmak</a:t>
            </a:r>
            <a:r>
              <a:rPr lang="en-US" sz="24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400" dirty="0" err="1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istenen</a:t>
            </a:r>
            <a:r>
              <a:rPr lang="en-US" sz="24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400" dirty="0" err="1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ifadeler</a:t>
            </a:r>
            <a:r>
              <a:rPr lang="en-US" sz="24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400" b="1" dirty="0" err="1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kalın</a:t>
            </a:r>
            <a:r>
              <a:rPr lang="en-US" sz="24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400" dirty="0" err="1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veya</a:t>
            </a:r>
            <a:r>
              <a:rPr lang="en-US" sz="24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400" u="sng" dirty="0" err="1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altı</a:t>
            </a:r>
            <a:r>
              <a:rPr lang="en-US" sz="2400" u="sng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400" u="sng" dirty="0" err="1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çizili</a:t>
            </a:r>
            <a:r>
              <a:rPr lang="en-US" sz="2400" u="sng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400" dirty="0" err="1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olarak</a:t>
            </a:r>
            <a:r>
              <a:rPr lang="en-US" sz="24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400" dirty="0" err="1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yazılabilir</a:t>
            </a:r>
            <a:r>
              <a:rPr lang="en-US" sz="24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</a:t>
            </a:r>
            <a:r>
              <a:rPr lang="en-US" sz="2400" dirty="0" err="1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Ancak</a:t>
            </a:r>
            <a:r>
              <a:rPr lang="en-US" sz="24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400" dirty="0" err="1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okumayı</a:t>
            </a:r>
            <a:r>
              <a:rPr lang="en-US" sz="24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400" dirty="0" err="1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zorlaştırabileceği</a:t>
            </a:r>
            <a:r>
              <a:rPr lang="en-US" sz="24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400" dirty="0" err="1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için</a:t>
            </a:r>
            <a:r>
              <a:rPr lang="en-US" sz="24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400" dirty="0" err="1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italik</a:t>
            </a:r>
            <a:r>
              <a:rPr lang="en-US" sz="24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400" dirty="0" err="1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yazı</a:t>
            </a:r>
            <a:r>
              <a:rPr lang="en-US" sz="24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400" dirty="0" err="1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kullanımından</a:t>
            </a:r>
            <a:r>
              <a:rPr lang="en-US" sz="24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400" dirty="0" err="1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kaçınılmalıdır</a:t>
            </a:r>
            <a:r>
              <a:rPr lang="en-US" sz="24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</a:t>
            </a:r>
            <a:endParaRPr lang="tr-TR" sz="2400" dirty="0">
              <a:solidFill>
                <a:srgbClr val="111111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  <a:p>
            <a:pPr marL="0" indent="0" algn="just">
              <a:buNone/>
            </a:pPr>
            <a:endParaRPr lang="tr-TR" sz="2400" dirty="0">
              <a:solidFill>
                <a:srgbClr val="111111"/>
              </a:solidFill>
              <a:latin typeface="Arial" pitchFamily="34" charset="0"/>
              <a:cs typeface="Arial" pitchFamily="34" charset="-120"/>
            </a:endParaRPr>
          </a:p>
          <a:p>
            <a:pPr algn="just"/>
            <a:r>
              <a:rPr lang="en-US" sz="2400" dirty="0" err="1"/>
              <a:t>Yazı</a:t>
            </a:r>
            <a:r>
              <a:rPr lang="en-US" sz="2400" dirty="0"/>
              <a:t> tipi </a:t>
            </a:r>
            <a:r>
              <a:rPr lang="en-US" sz="2400" dirty="0" err="1"/>
              <a:t>ve</a:t>
            </a:r>
            <a:r>
              <a:rPr lang="en-US" sz="2400" dirty="0"/>
              <a:t> punto </a:t>
            </a:r>
            <a:r>
              <a:rPr lang="en-US" sz="2400" dirty="0" err="1"/>
              <a:t>düzeni</a:t>
            </a:r>
            <a:r>
              <a:rPr lang="tr-TR" sz="2400" dirty="0"/>
              <a:t> Tablo 1’de verilmiştir. </a:t>
            </a:r>
            <a:r>
              <a:rPr lang="en-US" sz="2400" dirty="0"/>
              <a:t>Poster </a:t>
            </a:r>
            <a:r>
              <a:rPr lang="en-US" sz="2400" dirty="0" err="1"/>
              <a:t>üzerindeki</a:t>
            </a:r>
            <a:r>
              <a:rPr lang="en-US" sz="2400" dirty="0"/>
              <a:t> </a:t>
            </a:r>
            <a:r>
              <a:rPr lang="en-US" sz="2400" dirty="0" err="1"/>
              <a:t>hiçbir</a:t>
            </a:r>
            <a:r>
              <a:rPr lang="en-US" sz="2400" dirty="0"/>
              <a:t> </a:t>
            </a:r>
            <a:r>
              <a:rPr lang="en-US" sz="2400" dirty="0" err="1"/>
              <a:t>metin</a:t>
            </a:r>
            <a:r>
              <a:rPr lang="en-US" sz="2400" dirty="0"/>
              <a:t> 18 </a:t>
            </a:r>
            <a:r>
              <a:rPr lang="en-US" sz="2400" dirty="0" err="1"/>
              <a:t>puntodan</a:t>
            </a:r>
            <a:r>
              <a:rPr lang="en-US" sz="2400" dirty="0"/>
              <a:t> </a:t>
            </a:r>
            <a:r>
              <a:rPr lang="en-US" sz="2400" dirty="0" err="1"/>
              <a:t>küçük</a:t>
            </a:r>
            <a:r>
              <a:rPr lang="en-US" sz="2400" dirty="0"/>
              <a:t> </a:t>
            </a:r>
            <a:r>
              <a:rPr lang="en-US" sz="2400" dirty="0" err="1"/>
              <a:t>olmamalı</a:t>
            </a:r>
            <a:r>
              <a:rPr lang="en-US" sz="2400" dirty="0"/>
              <a:t>, ana </a:t>
            </a:r>
            <a:r>
              <a:rPr lang="en-US" sz="2400" dirty="0" err="1"/>
              <a:t>metinlerde</a:t>
            </a:r>
            <a:r>
              <a:rPr lang="en-US" sz="2400" dirty="0"/>
              <a:t> </a:t>
            </a:r>
            <a:r>
              <a:rPr lang="en-US" sz="2400" dirty="0" err="1"/>
              <a:t>ise</a:t>
            </a:r>
            <a:r>
              <a:rPr lang="en-US" sz="2400" dirty="0"/>
              <a:t> </a:t>
            </a:r>
            <a:r>
              <a:rPr lang="en-US" sz="2400" dirty="0" err="1"/>
              <a:t>en</a:t>
            </a:r>
            <a:r>
              <a:rPr lang="en-US" sz="2400" dirty="0"/>
              <a:t> </a:t>
            </a:r>
            <a:r>
              <a:rPr lang="en-US" sz="2400" dirty="0" err="1"/>
              <a:t>az</a:t>
            </a:r>
            <a:r>
              <a:rPr lang="en-US" sz="2400" dirty="0"/>
              <a:t> 24 punto </a:t>
            </a:r>
            <a:r>
              <a:rPr lang="en-US" sz="2400" dirty="0" err="1"/>
              <a:t>kullanılmalıdır</a:t>
            </a:r>
            <a:r>
              <a:rPr lang="en-US" sz="2400" dirty="0"/>
              <a:t>.</a:t>
            </a:r>
          </a:p>
        </p:txBody>
      </p:sp>
      <p:sp>
        <p:nvSpPr>
          <p:cNvPr id="36" name="Text 33"/>
          <p:cNvSpPr/>
          <p:nvPr/>
        </p:nvSpPr>
        <p:spPr>
          <a:xfrm>
            <a:off x="711385" y="16358902"/>
            <a:ext cx="7498080" cy="232535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algn="just"/>
            <a:r>
              <a:rPr lang="en-US" sz="2400" dirty="0" err="1"/>
              <a:t>Çalışmada</a:t>
            </a:r>
            <a:r>
              <a:rPr lang="en-US" sz="2400" dirty="0"/>
              <a:t> </a:t>
            </a:r>
            <a:r>
              <a:rPr lang="en-US" sz="2400" dirty="0" err="1"/>
              <a:t>çözülmek</a:t>
            </a:r>
            <a:r>
              <a:rPr lang="en-US" sz="2400" dirty="0"/>
              <a:t> </a:t>
            </a:r>
            <a:r>
              <a:rPr lang="en-US" sz="2400" dirty="0" err="1"/>
              <a:t>istenen</a:t>
            </a:r>
            <a:r>
              <a:rPr lang="en-US" sz="2400" dirty="0"/>
              <a:t> problem </a:t>
            </a:r>
            <a:r>
              <a:rPr lang="en-US" sz="2400" dirty="0" err="1"/>
              <a:t>açık</a:t>
            </a:r>
            <a:r>
              <a:rPr lang="en-US" sz="2400" dirty="0"/>
              <a:t> </a:t>
            </a:r>
            <a:r>
              <a:rPr lang="en-US" sz="2400" dirty="0" err="1"/>
              <a:t>ve</a:t>
            </a:r>
            <a:r>
              <a:rPr lang="en-US" sz="2400" dirty="0"/>
              <a:t> </a:t>
            </a:r>
            <a:r>
              <a:rPr lang="en-US" sz="2400" dirty="0" err="1"/>
              <a:t>anlaşılır</a:t>
            </a:r>
            <a:r>
              <a:rPr lang="en-US" sz="2400" dirty="0"/>
              <a:t> </a:t>
            </a:r>
            <a:r>
              <a:rPr lang="en-US" sz="2400" dirty="0" err="1"/>
              <a:t>biçimde</a:t>
            </a:r>
            <a:r>
              <a:rPr lang="en-US" sz="2400" dirty="0"/>
              <a:t> </a:t>
            </a:r>
            <a:r>
              <a:rPr lang="en-US" sz="2400" dirty="0" err="1"/>
              <a:t>tanımlanmalıdır</a:t>
            </a:r>
            <a:r>
              <a:rPr lang="en-US" sz="2400" dirty="0"/>
              <a:t>. </a:t>
            </a:r>
            <a:endParaRPr lang="tr-TR" sz="2400" dirty="0"/>
          </a:p>
          <a:p>
            <a:pPr algn="just"/>
            <a:endParaRPr lang="tr-TR" sz="2400" dirty="0"/>
          </a:p>
          <a:p>
            <a:pPr algn="just"/>
            <a:r>
              <a:rPr lang="en-US" sz="2400" dirty="0" err="1"/>
              <a:t>Problemin</a:t>
            </a:r>
            <a:r>
              <a:rPr lang="en-US" sz="2400" dirty="0"/>
              <a:t> </a:t>
            </a:r>
            <a:r>
              <a:rPr lang="en-US" sz="2400" dirty="0" err="1"/>
              <a:t>kapsamı</a:t>
            </a:r>
            <a:r>
              <a:rPr lang="en-US" sz="2400" dirty="0"/>
              <a:t>, </a:t>
            </a:r>
            <a:r>
              <a:rPr lang="en-US" sz="2400" dirty="0" err="1"/>
              <a:t>mevcut</a:t>
            </a:r>
            <a:r>
              <a:rPr lang="en-US" sz="2400" dirty="0"/>
              <a:t> </a:t>
            </a:r>
            <a:r>
              <a:rPr lang="en-US" sz="2400" dirty="0" err="1"/>
              <a:t>durumdaki</a:t>
            </a:r>
            <a:r>
              <a:rPr lang="en-US" sz="2400" dirty="0"/>
              <a:t> </a:t>
            </a:r>
            <a:r>
              <a:rPr lang="en-US" sz="2400" dirty="0" err="1"/>
              <a:t>eksiklikler</a:t>
            </a:r>
            <a:r>
              <a:rPr lang="en-US" sz="2400" dirty="0"/>
              <a:t>, </a:t>
            </a:r>
            <a:r>
              <a:rPr lang="en-US" sz="2400" dirty="0" err="1"/>
              <a:t>kısıtlar</a:t>
            </a:r>
            <a:r>
              <a:rPr lang="en-US" sz="2400" dirty="0"/>
              <a:t> </a:t>
            </a:r>
            <a:r>
              <a:rPr lang="en-US" sz="2400" dirty="0" err="1"/>
              <a:t>ve</a:t>
            </a:r>
            <a:r>
              <a:rPr lang="en-US" sz="2400" dirty="0"/>
              <a:t> </a:t>
            </a:r>
            <a:r>
              <a:rPr lang="en-US" sz="2400" dirty="0" err="1"/>
              <a:t>çalışmanın</a:t>
            </a:r>
            <a:r>
              <a:rPr lang="en-US" sz="2400" dirty="0"/>
              <a:t> hangi </a:t>
            </a:r>
            <a:r>
              <a:rPr lang="en-US" sz="2400" dirty="0" err="1"/>
              <a:t>ihtiyaca</a:t>
            </a:r>
            <a:r>
              <a:rPr lang="en-US" sz="2400" dirty="0"/>
              <a:t> </a:t>
            </a:r>
            <a:r>
              <a:rPr lang="en-US" sz="2400" dirty="0" err="1"/>
              <a:t>cevap</a:t>
            </a:r>
            <a:r>
              <a:rPr lang="en-US" sz="2400" dirty="0"/>
              <a:t> </a:t>
            </a:r>
            <a:r>
              <a:rPr lang="en-US" sz="2400" dirty="0" err="1"/>
              <a:t>verdiği</a:t>
            </a:r>
            <a:r>
              <a:rPr lang="en-US" sz="2400" dirty="0"/>
              <a:t> </a:t>
            </a:r>
            <a:r>
              <a:rPr lang="en-US" sz="2400" dirty="0" err="1"/>
              <a:t>belirtilmelidir</a:t>
            </a:r>
            <a:r>
              <a:rPr lang="en-US" sz="2400" dirty="0"/>
              <a:t>.</a:t>
            </a:r>
          </a:p>
        </p:txBody>
      </p:sp>
      <p:sp>
        <p:nvSpPr>
          <p:cNvPr id="38" name="Shape 35"/>
          <p:cNvSpPr/>
          <p:nvPr/>
        </p:nvSpPr>
        <p:spPr>
          <a:xfrm>
            <a:off x="8775192" y="8942832"/>
            <a:ext cx="7650480" cy="484632"/>
          </a:xfrm>
          <a:prstGeom prst="rect">
            <a:avLst/>
          </a:prstGeom>
          <a:solidFill>
            <a:srgbClr val="008F8A"/>
          </a:solidFill>
          <a:ln w="12700">
            <a:solidFill>
              <a:srgbClr val="008F8A">
                <a:alpha val="0"/>
              </a:srgbClr>
            </a:solidFill>
            <a:prstDash val="solid"/>
          </a:ln>
        </p:spPr>
        <p:txBody>
          <a:bodyPr/>
          <a:lstStyle/>
          <a:p>
            <a:endParaRPr lang="tr-TR" sz="2400"/>
          </a:p>
        </p:txBody>
      </p:sp>
      <p:sp>
        <p:nvSpPr>
          <p:cNvPr id="39" name="Text 36"/>
          <p:cNvSpPr/>
          <p:nvPr/>
        </p:nvSpPr>
        <p:spPr>
          <a:xfrm>
            <a:off x="8820912" y="8949880"/>
            <a:ext cx="7559040" cy="45491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tr-TR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YÖNTEM </a:t>
            </a:r>
            <a:endParaRPr lang="en-US" sz="2400" dirty="0"/>
          </a:p>
        </p:txBody>
      </p:sp>
      <p:sp>
        <p:nvSpPr>
          <p:cNvPr id="40" name="Text 37"/>
          <p:cNvSpPr/>
          <p:nvPr/>
        </p:nvSpPr>
        <p:spPr>
          <a:xfrm>
            <a:off x="8866632" y="9582911"/>
            <a:ext cx="7498080" cy="5944589"/>
          </a:xfrm>
          <a:prstGeom prst="rect">
            <a:avLst/>
          </a:prstGeom>
          <a:noFill/>
          <a:ln>
            <a:noFill/>
          </a:ln>
        </p:spPr>
        <p:txBody>
          <a:bodyPr wrap="square" lIns="254" tIns="254" rIns="254" bIns="254" rtlCol="0" anchor="t">
            <a:normAutofit/>
          </a:bodyPr>
          <a:lstStyle/>
          <a:p>
            <a:pPr algn="just"/>
            <a:r>
              <a:rPr lang="en-US" sz="2400" dirty="0" err="1"/>
              <a:t>Problemin</a:t>
            </a:r>
            <a:r>
              <a:rPr lang="en-US" sz="2400" dirty="0"/>
              <a:t> </a:t>
            </a:r>
            <a:r>
              <a:rPr lang="en-US" sz="2400" dirty="0" err="1"/>
              <a:t>çözümünde</a:t>
            </a:r>
            <a:r>
              <a:rPr lang="en-US" sz="2400" dirty="0"/>
              <a:t> </a:t>
            </a:r>
            <a:r>
              <a:rPr lang="en-US" sz="2400" dirty="0" err="1"/>
              <a:t>kullanılan</a:t>
            </a:r>
            <a:r>
              <a:rPr lang="en-US" sz="2400" dirty="0"/>
              <a:t> </a:t>
            </a:r>
            <a:r>
              <a:rPr lang="en-US" sz="2400" dirty="0" err="1"/>
              <a:t>yöntem</a:t>
            </a:r>
            <a:r>
              <a:rPr lang="en-US" sz="2400" dirty="0"/>
              <a:t>, model, </a:t>
            </a:r>
            <a:r>
              <a:rPr lang="en-US" sz="2400" dirty="0" err="1"/>
              <a:t>analiz</a:t>
            </a:r>
            <a:r>
              <a:rPr lang="en-US" sz="2400" dirty="0"/>
              <a:t> </a:t>
            </a:r>
            <a:r>
              <a:rPr lang="en-US" sz="2400" dirty="0" err="1"/>
              <a:t>tekniği</a:t>
            </a:r>
            <a:r>
              <a:rPr lang="en-US" sz="2400" dirty="0"/>
              <a:t>, </a:t>
            </a:r>
            <a:r>
              <a:rPr lang="en-US" sz="2400" dirty="0" err="1"/>
              <a:t>yazılım</a:t>
            </a:r>
            <a:r>
              <a:rPr lang="en-US" sz="2400" dirty="0"/>
              <a:t> </a:t>
            </a:r>
            <a:r>
              <a:rPr lang="en-US" sz="2400" dirty="0" err="1"/>
              <a:t>veya</a:t>
            </a:r>
            <a:r>
              <a:rPr lang="en-US" sz="2400" dirty="0"/>
              <a:t> </a:t>
            </a:r>
            <a:r>
              <a:rPr lang="en-US" sz="2400" dirty="0" err="1"/>
              <a:t>karar</a:t>
            </a:r>
            <a:r>
              <a:rPr lang="en-US" sz="2400" dirty="0"/>
              <a:t> </a:t>
            </a:r>
            <a:r>
              <a:rPr lang="en-US" sz="2400" dirty="0" err="1"/>
              <a:t>verme</a:t>
            </a:r>
            <a:r>
              <a:rPr lang="en-US" sz="2400" dirty="0"/>
              <a:t> </a:t>
            </a:r>
            <a:r>
              <a:rPr lang="en-US" sz="2400" dirty="0" err="1"/>
              <a:t>yaklaşımı</a:t>
            </a:r>
            <a:r>
              <a:rPr lang="en-US" sz="2400" dirty="0"/>
              <a:t> </a:t>
            </a:r>
            <a:r>
              <a:rPr lang="en-US" sz="2400" dirty="0" err="1"/>
              <a:t>açıklanmalıdır</a:t>
            </a:r>
            <a:r>
              <a:rPr lang="en-US" sz="2400" dirty="0"/>
              <a:t>. </a:t>
            </a:r>
            <a:r>
              <a:rPr lang="tr-TR" sz="2400" dirty="0"/>
              <a:t> </a:t>
            </a:r>
            <a:r>
              <a:rPr lang="en-US" sz="2400" dirty="0" err="1"/>
              <a:t>Kullanılan</a:t>
            </a:r>
            <a:r>
              <a:rPr lang="en-US" sz="2400" dirty="0"/>
              <a:t> </a:t>
            </a:r>
            <a:r>
              <a:rPr lang="en-US" sz="2400" dirty="0" err="1"/>
              <a:t>veriler</a:t>
            </a:r>
            <a:r>
              <a:rPr lang="en-US" sz="2400" dirty="0"/>
              <a:t>, </a:t>
            </a:r>
            <a:r>
              <a:rPr lang="en-US" sz="2400" dirty="0" err="1"/>
              <a:t>varsayımlar</a:t>
            </a:r>
            <a:r>
              <a:rPr lang="en-US" sz="2400" dirty="0"/>
              <a:t> </a:t>
            </a:r>
            <a:r>
              <a:rPr lang="en-US" sz="2400" dirty="0" err="1"/>
              <a:t>ve</a:t>
            </a:r>
            <a:r>
              <a:rPr lang="en-US" sz="2400" dirty="0"/>
              <a:t> </a:t>
            </a:r>
            <a:r>
              <a:rPr lang="en-US" sz="2400" dirty="0" err="1"/>
              <a:t>yöntemin</a:t>
            </a:r>
            <a:r>
              <a:rPr lang="en-US" sz="2400" dirty="0"/>
              <a:t> </a:t>
            </a:r>
            <a:r>
              <a:rPr lang="en-US" sz="2400" dirty="0" err="1"/>
              <a:t>probleme</a:t>
            </a:r>
            <a:r>
              <a:rPr lang="en-US" sz="2400" dirty="0"/>
              <a:t> </a:t>
            </a:r>
            <a:r>
              <a:rPr lang="en-US" sz="2400" dirty="0" err="1"/>
              <a:t>neden</a:t>
            </a:r>
            <a:r>
              <a:rPr lang="en-US" sz="2400" dirty="0"/>
              <a:t> </a:t>
            </a:r>
            <a:r>
              <a:rPr lang="en-US" sz="2400" dirty="0" err="1"/>
              <a:t>uygun</a:t>
            </a:r>
            <a:r>
              <a:rPr lang="en-US" sz="2400" dirty="0"/>
              <a:t> </a:t>
            </a:r>
            <a:r>
              <a:rPr lang="en-US" sz="2400" dirty="0" err="1"/>
              <a:t>olduğu</a:t>
            </a:r>
            <a:r>
              <a:rPr lang="en-US" sz="2400" dirty="0"/>
              <a:t> </a:t>
            </a:r>
            <a:r>
              <a:rPr lang="en-US" sz="2400" dirty="0" err="1"/>
              <a:t>kısaca</a:t>
            </a:r>
            <a:r>
              <a:rPr lang="en-US" sz="2400" dirty="0"/>
              <a:t> </a:t>
            </a:r>
            <a:r>
              <a:rPr lang="en-US" sz="2400" dirty="0" err="1"/>
              <a:t>ifade</a:t>
            </a:r>
            <a:r>
              <a:rPr lang="en-US" sz="2400" dirty="0"/>
              <a:t> </a:t>
            </a:r>
            <a:r>
              <a:rPr lang="en-US" sz="2400" dirty="0" err="1"/>
              <a:t>edilmelidir</a:t>
            </a:r>
            <a:r>
              <a:rPr lang="en-US" sz="2400" dirty="0"/>
              <a:t>.</a:t>
            </a:r>
            <a:endParaRPr lang="tr-TR" sz="2400" dirty="0"/>
          </a:p>
          <a:p>
            <a:pPr algn="just"/>
            <a:endParaRPr lang="tr-TR" sz="2400" dirty="0"/>
          </a:p>
          <a:p>
            <a:pPr algn="just"/>
            <a:r>
              <a:rPr lang="en-US" sz="2400" dirty="0" err="1"/>
              <a:t>Matematiksel</a:t>
            </a:r>
            <a:r>
              <a:rPr lang="en-US" sz="2400" dirty="0"/>
              <a:t> </a:t>
            </a:r>
            <a:r>
              <a:rPr lang="en-US" sz="2400" dirty="0" err="1"/>
              <a:t>ifadeler</a:t>
            </a:r>
            <a:r>
              <a:rPr lang="en-US" sz="2400" dirty="0"/>
              <a:t>, </a:t>
            </a:r>
            <a:r>
              <a:rPr lang="en-US" sz="2400" dirty="0" err="1"/>
              <a:t>PowerPoint’in</a:t>
            </a:r>
            <a:r>
              <a:rPr lang="en-US" sz="2400" dirty="0"/>
              <a:t> </a:t>
            </a:r>
            <a:r>
              <a:rPr lang="en-US" sz="2400" b="1" dirty="0" err="1"/>
              <a:t>Denklem</a:t>
            </a:r>
            <a:r>
              <a:rPr lang="en-US" sz="2400" dirty="0"/>
              <a:t> (Equation) </a:t>
            </a:r>
            <a:r>
              <a:rPr lang="en-US" sz="2400" dirty="0" err="1"/>
              <a:t>aracı</a:t>
            </a:r>
            <a:r>
              <a:rPr lang="en-US" sz="2400" dirty="0"/>
              <a:t> </a:t>
            </a:r>
            <a:r>
              <a:rPr lang="en-US" sz="2400" dirty="0" err="1"/>
              <a:t>ile</a:t>
            </a:r>
            <a:r>
              <a:rPr lang="en-US" sz="2400" dirty="0"/>
              <a:t> </a:t>
            </a:r>
            <a:r>
              <a:rPr lang="en-US" sz="2400" dirty="0" err="1"/>
              <a:t>yazılmalıdır</a:t>
            </a:r>
            <a:r>
              <a:rPr lang="en-US" sz="2400" dirty="0"/>
              <a:t>. </a:t>
            </a:r>
            <a:r>
              <a:rPr lang="en-US" sz="2400" dirty="0" err="1"/>
              <a:t>Ekran</a:t>
            </a:r>
            <a:r>
              <a:rPr lang="en-US" sz="2400" dirty="0"/>
              <a:t> </a:t>
            </a:r>
            <a:r>
              <a:rPr lang="en-US" sz="2400" dirty="0" err="1"/>
              <a:t>görüntüsü</a:t>
            </a:r>
            <a:r>
              <a:rPr lang="en-US" sz="2400" dirty="0"/>
              <a:t> </a:t>
            </a:r>
            <a:r>
              <a:rPr lang="en-US" sz="2400" dirty="0" err="1"/>
              <a:t>veya</a:t>
            </a:r>
            <a:r>
              <a:rPr lang="en-US" sz="2400" dirty="0"/>
              <a:t> </a:t>
            </a:r>
            <a:r>
              <a:rPr lang="en-US" sz="2400" dirty="0" err="1"/>
              <a:t>düşük</a:t>
            </a:r>
            <a:r>
              <a:rPr lang="en-US" sz="2400" dirty="0"/>
              <a:t> </a:t>
            </a:r>
            <a:r>
              <a:rPr lang="en-US" sz="2400" dirty="0" err="1"/>
              <a:t>çözünürlüklü</a:t>
            </a:r>
            <a:r>
              <a:rPr lang="en-US" sz="2400" dirty="0"/>
              <a:t> </a:t>
            </a:r>
            <a:r>
              <a:rPr lang="en-US" sz="2400" dirty="0" err="1"/>
              <a:t>görsel</a:t>
            </a:r>
            <a:r>
              <a:rPr lang="en-US" sz="2400" dirty="0"/>
              <a:t> </a:t>
            </a:r>
            <a:r>
              <a:rPr lang="en-US" sz="2400" dirty="0" err="1"/>
              <a:t>olarak</a:t>
            </a:r>
            <a:r>
              <a:rPr lang="en-US" sz="2400" dirty="0"/>
              <a:t> </a:t>
            </a:r>
            <a:r>
              <a:rPr lang="en-US" sz="2400" dirty="0" err="1"/>
              <a:t>eklenmemelidir</a:t>
            </a:r>
            <a:r>
              <a:rPr lang="en-US" sz="2400" dirty="0"/>
              <a:t>. </a:t>
            </a:r>
            <a:endParaRPr lang="tr-TR" sz="2400" dirty="0"/>
          </a:p>
          <a:p>
            <a:pPr algn="just"/>
            <a:endParaRPr lang="tr-TR" sz="2400" dirty="0"/>
          </a:p>
          <a:p>
            <a:pPr algn="just"/>
            <a:r>
              <a:rPr lang="en-US" sz="2400" dirty="0" err="1"/>
              <a:t>Denklemler</a:t>
            </a:r>
            <a:r>
              <a:rPr lang="en-US" sz="2400" dirty="0"/>
              <a:t> </a:t>
            </a:r>
            <a:r>
              <a:rPr lang="en-US" sz="2400" dirty="0" err="1"/>
              <a:t>metin</a:t>
            </a:r>
            <a:r>
              <a:rPr lang="en-US" sz="2400" dirty="0"/>
              <a:t> </a:t>
            </a:r>
            <a:r>
              <a:rPr lang="en-US" sz="2400" dirty="0" err="1"/>
              <a:t>içinde</a:t>
            </a:r>
            <a:r>
              <a:rPr lang="en-US" sz="2400" dirty="0"/>
              <a:t> </a:t>
            </a:r>
            <a:r>
              <a:rPr lang="en-US" sz="2400" dirty="0" err="1"/>
              <a:t>mutlaka</a:t>
            </a:r>
            <a:r>
              <a:rPr lang="en-US" sz="2400" dirty="0"/>
              <a:t> </a:t>
            </a:r>
            <a:r>
              <a:rPr lang="en-US" sz="2400" dirty="0" err="1"/>
              <a:t>açıklanmalı</a:t>
            </a:r>
            <a:r>
              <a:rPr lang="en-US" sz="2400" dirty="0"/>
              <a:t> </a:t>
            </a:r>
            <a:r>
              <a:rPr lang="en-US" sz="2400" dirty="0" err="1"/>
              <a:t>ve</a:t>
            </a:r>
            <a:r>
              <a:rPr lang="en-US" sz="2400" dirty="0"/>
              <a:t> </a:t>
            </a:r>
            <a:r>
              <a:rPr lang="en-US" sz="2400" dirty="0" err="1"/>
              <a:t>ilgili</a:t>
            </a:r>
            <a:r>
              <a:rPr lang="en-US" sz="2400" dirty="0"/>
              <a:t> </a:t>
            </a:r>
            <a:r>
              <a:rPr lang="en-US" sz="2400" dirty="0" err="1"/>
              <a:t>denklem</a:t>
            </a:r>
            <a:r>
              <a:rPr lang="en-US" sz="2400" dirty="0"/>
              <a:t> </a:t>
            </a:r>
            <a:r>
              <a:rPr lang="en-US" sz="2400" dirty="0" err="1"/>
              <a:t>numaralarına</a:t>
            </a:r>
            <a:r>
              <a:rPr lang="en-US" sz="2400" dirty="0"/>
              <a:t> </a:t>
            </a:r>
            <a:r>
              <a:rPr lang="en-US" sz="2400" dirty="0" err="1"/>
              <a:t>atıf</a:t>
            </a:r>
            <a:r>
              <a:rPr lang="en-US" sz="2400" dirty="0"/>
              <a:t> </a:t>
            </a:r>
            <a:r>
              <a:rPr lang="en-US" sz="2400" dirty="0" err="1"/>
              <a:t>yapılmalıdır</a:t>
            </a:r>
            <a:r>
              <a:rPr lang="en-US" sz="2400" dirty="0"/>
              <a:t>.</a:t>
            </a:r>
            <a:r>
              <a:rPr lang="tr-TR" sz="2400" dirty="0"/>
              <a:t> </a:t>
            </a:r>
          </a:p>
          <a:p>
            <a:pPr algn="just"/>
            <a:endParaRPr lang="tr-TR" sz="2400" dirty="0"/>
          </a:p>
          <a:p>
            <a:pPr algn="just"/>
            <a:r>
              <a:rPr lang="en-US" sz="2400" dirty="0" err="1"/>
              <a:t>Örneğin</a:t>
            </a:r>
            <a:r>
              <a:rPr lang="tr-TR" sz="2400" dirty="0"/>
              <a:t>:</a:t>
            </a:r>
            <a:r>
              <a:rPr lang="en-US" sz="2400" dirty="0"/>
              <a:t> “</a:t>
            </a:r>
            <a:r>
              <a:rPr lang="en-US" sz="2400" dirty="0" err="1"/>
              <a:t>Optimizasyon</a:t>
            </a:r>
            <a:r>
              <a:rPr lang="en-US" sz="2400" dirty="0"/>
              <a:t> </a:t>
            </a:r>
            <a:r>
              <a:rPr lang="en-US" sz="2400" dirty="0" err="1"/>
              <a:t>modelinin</a:t>
            </a:r>
            <a:r>
              <a:rPr lang="en-US" sz="2400" dirty="0"/>
              <a:t> </a:t>
            </a:r>
            <a:r>
              <a:rPr lang="en-US" sz="2400" dirty="0" err="1"/>
              <a:t>amaç</a:t>
            </a:r>
            <a:r>
              <a:rPr lang="en-US" sz="2400" dirty="0"/>
              <a:t> </a:t>
            </a:r>
            <a:r>
              <a:rPr lang="en-US" sz="2400" dirty="0" err="1"/>
              <a:t>fonksiyonu</a:t>
            </a:r>
            <a:r>
              <a:rPr lang="en-US" sz="2400" dirty="0"/>
              <a:t> </a:t>
            </a:r>
            <a:r>
              <a:rPr lang="en-US" sz="2400" dirty="0" err="1"/>
              <a:t>Denklem</a:t>
            </a:r>
            <a:r>
              <a:rPr lang="en-US" sz="2400" dirty="0"/>
              <a:t> (1) </a:t>
            </a:r>
            <a:r>
              <a:rPr lang="en-US" sz="2400" dirty="0" err="1"/>
              <a:t>ile</a:t>
            </a:r>
            <a:r>
              <a:rPr lang="en-US" sz="2400" dirty="0"/>
              <a:t>, </a:t>
            </a:r>
            <a:r>
              <a:rPr lang="en-US" sz="2400" dirty="0" err="1"/>
              <a:t>modele</a:t>
            </a:r>
            <a:r>
              <a:rPr lang="en-US" sz="2400" dirty="0"/>
              <a:t> </a:t>
            </a:r>
            <a:r>
              <a:rPr lang="en-US" sz="2400" dirty="0" err="1"/>
              <a:t>ait</a:t>
            </a:r>
            <a:r>
              <a:rPr lang="en-US" sz="2400" dirty="0"/>
              <a:t> </a:t>
            </a:r>
            <a:r>
              <a:rPr lang="en-US" sz="2400" dirty="0" err="1"/>
              <a:t>temel</a:t>
            </a:r>
            <a:r>
              <a:rPr lang="en-US" sz="2400" dirty="0"/>
              <a:t> </a:t>
            </a:r>
            <a:r>
              <a:rPr lang="en-US" sz="2400" dirty="0" err="1"/>
              <a:t>kısıtlar</a:t>
            </a:r>
            <a:r>
              <a:rPr lang="en-US" sz="2400" dirty="0"/>
              <a:t> </a:t>
            </a:r>
            <a:r>
              <a:rPr lang="en-US" sz="2400" dirty="0" err="1"/>
              <a:t>ise</a:t>
            </a:r>
            <a:r>
              <a:rPr lang="en-US" sz="2400" dirty="0"/>
              <a:t> </a:t>
            </a:r>
            <a:r>
              <a:rPr lang="en-US" sz="2400" dirty="0" err="1"/>
              <a:t>Denklem</a:t>
            </a:r>
            <a:r>
              <a:rPr lang="en-US" sz="2400" dirty="0"/>
              <a:t> (2) </a:t>
            </a:r>
            <a:r>
              <a:rPr lang="en-US" sz="2400" dirty="0" err="1"/>
              <a:t>ve</a:t>
            </a:r>
            <a:r>
              <a:rPr lang="en-US" sz="2400" dirty="0"/>
              <a:t> </a:t>
            </a:r>
            <a:r>
              <a:rPr lang="en-US" sz="2400" dirty="0" err="1"/>
              <a:t>Denklem</a:t>
            </a:r>
            <a:r>
              <a:rPr lang="en-US" sz="2400" dirty="0"/>
              <a:t> (3) </a:t>
            </a:r>
            <a:r>
              <a:rPr lang="en-US" sz="2400" dirty="0" err="1"/>
              <a:t>ile</a:t>
            </a:r>
            <a:r>
              <a:rPr lang="en-US" sz="2400" dirty="0"/>
              <a:t> </a:t>
            </a:r>
            <a:r>
              <a:rPr lang="en-US" sz="2400" dirty="0" err="1"/>
              <a:t>verilmiştir</a:t>
            </a:r>
            <a:r>
              <a:rPr lang="en-US" sz="2400" dirty="0"/>
              <a:t>.</a:t>
            </a:r>
            <a:r>
              <a:rPr lang="en-US" sz="2400" dirty="0">
                <a:solidFill>
                  <a:srgbClr val="111111"/>
                </a:solidFill>
                <a:latin typeface="Arial" pitchFamily="34" charset="0"/>
                <a:cs typeface="Arial" pitchFamily="34" charset="-120"/>
              </a:rPr>
              <a:t>”</a:t>
            </a:r>
            <a:endParaRPr lang="tr-TR" sz="2400" dirty="0"/>
          </a:p>
          <a:p>
            <a:pPr algn="just"/>
            <a:endParaRPr lang="en-US" sz="2400" dirty="0"/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82408D94-9C50-7D5A-7244-096E9A65AEEA}"/>
              </a:ext>
            </a:extLst>
          </p:cNvPr>
          <p:cNvGrpSpPr/>
          <p:nvPr/>
        </p:nvGrpSpPr>
        <p:grpSpPr>
          <a:xfrm>
            <a:off x="8673407" y="20560718"/>
            <a:ext cx="7800990" cy="484632"/>
            <a:chOff x="8673407" y="19743523"/>
            <a:chExt cx="7800990" cy="484632"/>
          </a:xfrm>
        </p:grpSpPr>
        <p:sp>
          <p:nvSpPr>
            <p:cNvPr id="45" name="Shape 42"/>
            <p:cNvSpPr/>
            <p:nvPr/>
          </p:nvSpPr>
          <p:spPr>
            <a:xfrm>
              <a:off x="8673407" y="19743523"/>
              <a:ext cx="7650480" cy="484632"/>
            </a:xfrm>
            <a:prstGeom prst="rect">
              <a:avLst/>
            </a:prstGeom>
            <a:solidFill>
              <a:srgbClr val="008F8A"/>
            </a:solidFill>
            <a:ln w="12700">
              <a:solidFill>
                <a:srgbClr val="008F8A">
                  <a:alpha val="0"/>
                </a:srgbClr>
              </a:solidFill>
              <a:prstDash val="solid"/>
            </a:ln>
          </p:spPr>
          <p:txBody>
            <a:bodyPr/>
            <a:lstStyle/>
            <a:p>
              <a:endParaRPr lang="tr-TR" sz="2400"/>
            </a:p>
          </p:txBody>
        </p:sp>
        <p:sp>
          <p:nvSpPr>
            <p:cNvPr id="46" name="Text 43"/>
            <p:cNvSpPr/>
            <p:nvPr/>
          </p:nvSpPr>
          <p:spPr>
            <a:xfrm>
              <a:off x="8915357" y="19743523"/>
              <a:ext cx="7559040" cy="467519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Autofit/>
            </a:bodyPr>
            <a:lstStyle/>
            <a:p>
              <a:pPr marL="0" indent="0" algn="ctr">
                <a:buNone/>
              </a:pPr>
              <a:r>
                <a:rPr lang="tr-TR" sz="3200" b="1" dirty="0">
                  <a:solidFill>
                    <a:srgbClr val="FFFFFF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4. </a:t>
              </a:r>
              <a:r>
                <a:rPr lang="en-US" sz="3200" b="1" dirty="0">
                  <a:solidFill>
                    <a:srgbClr val="FFFFFF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UYGULAMA</a:t>
              </a:r>
              <a:r>
                <a:rPr lang="tr-TR" sz="3200" b="1" dirty="0">
                  <a:solidFill>
                    <a:srgbClr val="FFFFFF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 VE BULGULAR</a:t>
              </a:r>
              <a:endParaRPr lang="en-US" sz="3200" dirty="0"/>
            </a:p>
          </p:txBody>
        </p:sp>
      </p:grpSp>
      <p:sp>
        <p:nvSpPr>
          <p:cNvPr id="47" name="Text 44"/>
          <p:cNvSpPr/>
          <p:nvPr/>
        </p:nvSpPr>
        <p:spPr>
          <a:xfrm>
            <a:off x="8825807" y="21198646"/>
            <a:ext cx="7498080" cy="2825803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algn="just"/>
            <a:r>
              <a:rPr lang="en-US" sz="2400" dirty="0" err="1"/>
              <a:t>Yöntemin</a:t>
            </a:r>
            <a:r>
              <a:rPr lang="en-US" sz="2400" dirty="0"/>
              <a:t> </a:t>
            </a:r>
            <a:r>
              <a:rPr lang="en-US" sz="2400" dirty="0" err="1"/>
              <a:t>gerçek</a:t>
            </a:r>
            <a:r>
              <a:rPr lang="en-US" sz="2400" dirty="0"/>
              <a:t> problem </a:t>
            </a:r>
            <a:r>
              <a:rPr lang="en-US" sz="2400" dirty="0" err="1"/>
              <a:t>üzerinde</a:t>
            </a:r>
            <a:r>
              <a:rPr lang="en-US" sz="2400" dirty="0"/>
              <a:t> </a:t>
            </a:r>
            <a:r>
              <a:rPr lang="en-US" sz="2400" dirty="0" err="1"/>
              <a:t>nasıl</a:t>
            </a:r>
            <a:r>
              <a:rPr lang="en-US" sz="2400" dirty="0"/>
              <a:t> </a:t>
            </a:r>
            <a:r>
              <a:rPr lang="en-US" sz="2400" dirty="0" err="1"/>
              <a:t>uygulandığı</a:t>
            </a:r>
            <a:r>
              <a:rPr lang="en-US" sz="2400" dirty="0"/>
              <a:t> </a:t>
            </a:r>
            <a:r>
              <a:rPr lang="en-US" sz="2400" dirty="0" err="1"/>
              <a:t>açıklanmalı</a:t>
            </a:r>
            <a:r>
              <a:rPr lang="tr-TR" sz="2400" dirty="0"/>
              <a:t>,</a:t>
            </a:r>
            <a:r>
              <a:rPr lang="en-US" sz="2400" dirty="0"/>
              <a:t> </a:t>
            </a:r>
            <a:r>
              <a:rPr lang="en-US" sz="2400" dirty="0" err="1"/>
              <a:t>elde</a:t>
            </a:r>
            <a:r>
              <a:rPr lang="en-US" sz="2400" dirty="0"/>
              <a:t> </a:t>
            </a:r>
            <a:r>
              <a:rPr lang="en-US" sz="2400" dirty="0" err="1"/>
              <a:t>edilen</a:t>
            </a:r>
            <a:r>
              <a:rPr lang="en-US" sz="2400" dirty="0"/>
              <a:t> </a:t>
            </a:r>
            <a:r>
              <a:rPr lang="en-US" sz="2400" dirty="0" err="1"/>
              <a:t>temel</a:t>
            </a:r>
            <a:r>
              <a:rPr lang="en-US" sz="2400" dirty="0"/>
              <a:t> </a:t>
            </a:r>
            <a:r>
              <a:rPr lang="en-US" sz="2400" dirty="0" err="1"/>
              <a:t>sonuçlar</a:t>
            </a:r>
            <a:r>
              <a:rPr lang="en-US" sz="2400" dirty="0"/>
              <a:t> </a:t>
            </a:r>
            <a:r>
              <a:rPr lang="en-US" sz="2400" dirty="0" err="1"/>
              <a:t>tablo</a:t>
            </a:r>
            <a:r>
              <a:rPr lang="en-US" sz="2400" dirty="0"/>
              <a:t>, </a:t>
            </a:r>
            <a:r>
              <a:rPr lang="en-US" sz="2400" dirty="0" err="1"/>
              <a:t>grafik</a:t>
            </a:r>
            <a:r>
              <a:rPr lang="en-US" sz="2400" dirty="0"/>
              <a:t> </a:t>
            </a:r>
            <a:r>
              <a:rPr lang="en-US" sz="2400" dirty="0" err="1"/>
              <a:t>veya</a:t>
            </a:r>
            <a:r>
              <a:rPr lang="en-US" sz="2400" dirty="0"/>
              <a:t> </a:t>
            </a:r>
            <a:r>
              <a:rPr lang="en-US" sz="2400" dirty="0" err="1"/>
              <a:t>şekillerle</a:t>
            </a:r>
            <a:r>
              <a:rPr lang="en-US" sz="2400" dirty="0"/>
              <a:t> </a:t>
            </a:r>
            <a:r>
              <a:rPr lang="en-US" sz="2400" dirty="0" err="1"/>
              <a:t>sunulmalıdır</a:t>
            </a:r>
            <a:r>
              <a:rPr lang="en-US" sz="2400" dirty="0"/>
              <a:t>. </a:t>
            </a:r>
            <a:endParaRPr lang="tr-TR" sz="2400" dirty="0"/>
          </a:p>
          <a:p>
            <a:pPr algn="just"/>
            <a:endParaRPr lang="tr-TR" sz="2400" dirty="0"/>
          </a:p>
          <a:p>
            <a:pPr algn="just"/>
            <a:r>
              <a:rPr lang="en-US" sz="2400" dirty="0" err="1"/>
              <a:t>Bulgular</a:t>
            </a:r>
            <a:r>
              <a:rPr lang="en-US" sz="2400" dirty="0"/>
              <a:t> </a:t>
            </a:r>
            <a:r>
              <a:rPr lang="en-US" sz="2400" dirty="0" err="1"/>
              <a:t>yalnızca</a:t>
            </a:r>
            <a:r>
              <a:rPr lang="en-US" sz="2400" dirty="0"/>
              <a:t> </a:t>
            </a:r>
            <a:r>
              <a:rPr lang="en-US" sz="2400" dirty="0" err="1"/>
              <a:t>verilmemeli</a:t>
            </a:r>
            <a:r>
              <a:rPr lang="en-US" sz="2400" dirty="0"/>
              <a:t>, </a:t>
            </a:r>
            <a:r>
              <a:rPr lang="en-US" sz="2400" dirty="0" err="1"/>
              <a:t>mevcut</a:t>
            </a:r>
            <a:r>
              <a:rPr lang="en-US" sz="2400" dirty="0"/>
              <a:t> durum </a:t>
            </a:r>
            <a:r>
              <a:rPr lang="en-US" sz="2400" dirty="0" err="1"/>
              <a:t>ya</a:t>
            </a:r>
            <a:r>
              <a:rPr lang="en-US" sz="2400" dirty="0"/>
              <a:t> da </a:t>
            </a:r>
            <a:r>
              <a:rPr lang="en-US" sz="2400" dirty="0" err="1"/>
              <a:t>önerilen</a:t>
            </a:r>
            <a:r>
              <a:rPr lang="en-US" sz="2400" dirty="0"/>
              <a:t> </a:t>
            </a:r>
            <a:r>
              <a:rPr lang="en-US" sz="2400" dirty="0" err="1"/>
              <a:t>çözüm</a:t>
            </a:r>
            <a:r>
              <a:rPr lang="en-US" sz="2400" dirty="0"/>
              <a:t> </a:t>
            </a:r>
            <a:r>
              <a:rPr lang="en-US" sz="2400" dirty="0" err="1"/>
              <a:t>açısından</a:t>
            </a:r>
            <a:r>
              <a:rPr lang="en-US" sz="2400" dirty="0"/>
              <a:t> ne </a:t>
            </a:r>
            <a:r>
              <a:rPr lang="en-US" sz="2400" dirty="0" err="1"/>
              <a:t>anlama</a:t>
            </a:r>
            <a:r>
              <a:rPr lang="en-US" sz="2400" dirty="0"/>
              <a:t> </a:t>
            </a:r>
            <a:r>
              <a:rPr lang="en-US" sz="2400" dirty="0" err="1"/>
              <a:t>geldiği</a:t>
            </a:r>
            <a:r>
              <a:rPr lang="en-US" sz="2400" dirty="0"/>
              <a:t> de </a:t>
            </a:r>
            <a:r>
              <a:rPr lang="en-US" sz="2400" dirty="0" err="1"/>
              <a:t>kısaca</a:t>
            </a:r>
            <a:r>
              <a:rPr lang="en-US" sz="2400" dirty="0"/>
              <a:t> </a:t>
            </a:r>
            <a:r>
              <a:rPr lang="en-US" sz="2400" dirty="0" err="1"/>
              <a:t>yorumlanmalıdır</a:t>
            </a:r>
            <a:r>
              <a:rPr lang="en-US" sz="2400" dirty="0"/>
              <a:t>.</a:t>
            </a:r>
          </a:p>
        </p:txBody>
      </p:sp>
      <p:sp>
        <p:nvSpPr>
          <p:cNvPr id="48" name="Text 45"/>
          <p:cNvSpPr/>
          <p:nvPr/>
        </p:nvSpPr>
        <p:spPr>
          <a:xfrm>
            <a:off x="8572666" y="24085455"/>
            <a:ext cx="7696158" cy="2630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algn="ctr"/>
            <a:r>
              <a:rPr lang="en-US" sz="2000" b="1" dirty="0"/>
              <a:t>Tablo 1. </a:t>
            </a:r>
            <a:r>
              <a:rPr lang="en-US" sz="2000" dirty="0"/>
              <a:t>Poster </a:t>
            </a:r>
            <a:r>
              <a:rPr lang="en-US" sz="2000" dirty="0" err="1"/>
              <a:t>Yazı</a:t>
            </a:r>
            <a:r>
              <a:rPr lang="en-US" sz="2000" dirty="0"/>
              <a:t> Tipi </a:t>
            </a:r>
            <a:r>
              <a:rPr lang="en-US" sz="2000" dirty="0" err="1"/>
              <a:t>ve</a:t>
            </a:r>
            <a:r>
              <a:rPr lang="en-US" sz="2000" dirty="0"/>
              <a:t> Punto </a:t>
            </a:r>
            <a:r>
              <a:rPr lang="en-US" sz="2000" dirty="0" err="1"/>
              <a:t>Düzeni</a:t>
            </a:r>
            <a:endParaRPr lang="en-US" sz="2000" dirty="0"/>
          </a:p>
        </p:txBody>
      </p:sp>
      <p:sp>
        <p:nvSpPr>
          <p:cNvPr id="82" name="Text 79"/>
          <p:cNvSpPr/>
          <p:nvPr/>
        </p:nvSpPr>
        <p:spPr>
          <a:xfrm>
            <a:off x="8825807" y="27305109"/>
            <a:ext cx="7498080" cy="693373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Autofit/>
          </a:bodyPr>
          <a:lstStyle/>
          <a:p>
            <a:pPr algn="just"/>
            <a:r>
              <a:rPr lang="en-US" sz="2400" dirty="0"/>
              <a:t>Poster </a:t>
            </a:r>
            <a:r>
              <a:rPr lang="en-US" sz="2400" dirty="0" err="1"/>
              <a:t>içerisinde</a:t>
            </a:r>
            <a:r>
              <a:rPr lang="en-US" sz="2400" dirty="0"/>
              <a:t> </a:t>
            </a:r>
            <a:r>
              <a:rPr lang="en-US" sz="2400" dirty="0" err="1"/>
              <a:t>kullanılan</a:t>
            </a:r>
            <a:r>
              <a:rPr lang="en-US" sz="2400" dirty="0"/>
              <a:t> </a:t>
            </a:r>
            <a:r>
              <a:rPr lang="en-US" sz="2400" dirty="0" err="1"/>
              <a:t>tablolar</a:t>
            </a:r>
            <a:r>
              <a:rPr lang="en-US" sz="2400" dirty="0"/>
              <a:t> </a:t>
            </a:r>
            <a:r>
              <a:rPr lang="en-US" sz="2400" dirty="0" err="1"/>
              <a:t>numaralandırılmalı</a:t>
            </a:r>
            <a:r>
              <a:rPr lang="en-US" sz="2400" dirty="0"/>
              <a:t> </a:t>
            </a:r>
            <a:r>
              <a:rPr lang="en-US" sz="2400" dirty="0" err="1"/>
              <a:t>ve</a:t>
            </a:r>
            <a:r>
              <a:rPr lang="en-US" sz="2400" dirty="0"/>
              <a:t> </a:t>
            </a:r>
            <a:r>
              <a:rPr lang="en-US" sz="2400" dirty="0" err="1"/>
              <a:t>açıklayıcı</a:t>
            </a:r>
            <a:r>
              <a:rPr lang="en-US" sz="2400" dirty="0"/>
              <a:t> </a:t>
            </a:r>
            <a:r>
              <a:rPr lang="en-US" sz="2400" dirty="0" err="1"/>
              <a:t>bir</a:t>
            </a:r>
            <a:r>
              <a:rPr lang="en-US" sz="2400" dirty="0"/>
              <a:t> </a:t>
            </a:r>
            <a:r>
              <a:rPr lang="en-US" sz="2400" dirty="0" err="1"/>
              <a:t>başlıkla</a:t>
            </a:r>
            <a:r>
              <a:rPr lang="en-US" sz="2400" dirty="0"/>
              <a:t> </a:t>
            </a:r>
            <a:r>
              <a:rPr lang="en-US" sz="2400" dirty="0" err="1"/>
              <a:t>verilmelidir</a:t>
            </a:r>
            <a:r>
              <a:rPr lang="en-US" sz="2400" dirty="0"/>
              <a:t>. </a:t>
            </a:r>
            <a:endParaRPr lang="tr-TR" sz="2400" dirty="0"/>
          </a:p>
          <a:p>
            <a:pPr algn="just"/>
            <a:endParaRPr lang="tr-TR" sz="2400" dirty="0"/>
          </a:p>
          <a:p>
            <a:pPr algn="just"/>
            <a:r>
              <a:rPr lang="tr-TR" sz="24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Tablo Kullanım Kuralı: </a:t>
            </a:r>
            <a:r>
              <a:rPr lang="en-US" sz="2400" dirty="0"/>
              <a:t>Tablo </a:t>
            </a:r>
            <a:r>
              <a:rPr lang="en-US" sz="2400" dirty="0" err="1"/>
              <a:t>başlığı</a:t>
            </a:r>
            <a:r>
              <a:rPr lang="en-US" sz="2400" dirty="0"/>
              <a:t> </a:t>
            </a:r>
            <a:r>
              <a:rPr lang="en-US" sz="2400" dirty="0" err="1"/>
              <a:t>tablonun</a:t>
            </a:r>
            <a:r>
              <a:rPr lang="en-US" sz="2400" dirty="0"/>
              <a:t> </a:t>
            </a:r>
            <a:r>
              <a:rPr lang="en-US" sz="2400" dirty="0" err="1"/>
              <a:t>üstünde</a:t>
            </a:r>
            <a:r>
              <a:rPr lang="en-US" sz="2400" dirty="0"/>
              <a:t> </a:t>
            </a:r>
            <a:r>
              <a:rPr lang="en-US" sz="2400" dirty="0" err="1"/>
              <a:t>yer</a:t>
            </a:r>
            <a:r>
              <a:rPr lang="en-US" sz="2400" dirty="0"/>
              <a:t> </a:t>
            </a:r>
            <a:r>
              <a:rPr lang="en-US" sz="2400" dirty="0" err="1"/>
              <a:t>almalı</a:t>
            </a:r>
            <a:r>
              <a:rPr lang="en-US" sz="2400" dirty="0"/>
              <a:t> </a:t>
            </a:r>
            <a:r>
              <a:rPr lang="en-US" sz="2400" dirty="0" err="1"/>
              <a:t>ve</a:t>
            </a:r>
            <a:r>
              <a:rPr lang="en-US" sz="2400" dirty="0"/>
              <a:t> “Tablo 1. …” </a:t>
            </a:r>
            <a:r>
              <a:rPr lang="en-US" sz="2400" dirty="0" err="1"/>
              <a:t>biçiminde</a:t>
            </a:r>
            <a:r>
              <a:rPr lang="en-US" sz="2400" dirty="0"/>
              <a:t> </a:t>
            </a:r>
            <a:r>
              <a:rPr lang="en-US" sz="2400" dirty="0" err="1"/>
              <a:t>yazılmalıdır</a:t>
            </a:r>
            <a:r>
              <a:rPr lang="en-US" sz="2400" dirty="0"/>
              <a:t>. </a:t>
            </a:r>
            <a:endParaRPr lang="tr-TR" sz="2400" dirty="0"/>
          </a:p>
          <a:p>
            <a:pPr algn="just"/>
            <a:endParaRPr lang="tr-TR" sz="2400" dirty="0"/>
          </a:p>
          <a:p>
            <a:pPr algn="just"/>
            <a:r>
              <a:rPr lang="en-US" sz="2400" dirty="0"/>
              <a:t>Tablo </a:t>
            </a:r>
            <a:r>
              <a:rPr lang="en-US" sz="2400" dirty="0" err="1"/>
              <a:t>içindeki</a:t>
            </a:r>
            <a:r>
              <a:rPr lang="en-US" sz="2400" dirty="0"/>
              <a:t> </a:t>
            </a:r>
            <a:r>
              <a:rPr lang="en-US" sz="2400" dirty="0" err="1"/>
              <a:t>tüm</a:t>
            </a:r>
            <a:r>
              <a:rPr lang="en-US" sz="2400" dirty="0"/>
              <a:t> </a:t>
            </a:r>
            <a:r>
              <a:rPr lang="en-US" sz="2400" dirty="0" err="1"/>
              <a:t>metinler</a:t>
            </a:r>
            <a:r>
              <a:rPr lang="en-US" sz="2400" dirty="0"/>
              <a:t> Arial </a:t>
            </a:r>
            <a:r>
              <a:rPr lang="en-US" sz="2400" dirty="0" err="1"/>
              <a:t>yazı</a:t>
            </a:r>
            <a:r>
              <a:rPr lang="en-US" sz="2400" dirty="0"/>
              <a:t> </a:t>
            </a:r>
            <a:r>
              <a:rPr lang="en-US" sz="2400" dirty="0" err="1"/>
              <a:t>tipinde</a:t>
            </a:r>
            <a:r>
              <a:rPr lang="en-US" sz="2400" dirty="0"/>
              <a:t> </a:t>
            </a:r>
            <a:r>
              <a:rPr lang="en-US" sz="2400" dirty="0" err="1"/>
              <a:t>olmalı</a:t>
            </a:r>
            <a:r>
              <a:rPr lang="tr-TR" sz="2400" dirty="0"/>
              <a:t>,</a:t>
            </a:r>
            <a:r>
              <a:rPr lang="en-US" sz="2400" dirty="0"/>
              <a:t> </a:t>
            </a:r>
            <a:r>
              <a:rPr lang="en-US" sz="2400" dirty="0" err="1"/>
              <a:t>yazı</a:t>
            </a:r>
            <a:r>
              <a:rPr lang="en-US" sz="2400" dirty="0"/>
              <a:t> </a:t>
            </a:r>
            <a:r>
              <a:rPr lang="en-US" sz="2400" dirty="0" err="1"/>
              <a:t>boyutu</a:t>
            </a:r>
            <a:r>
              <a:rPr lang="en-US" sz="2400" dirty="0"/>
              <a:t> </a:t>
            </a:r>
            <a:r>
              <a:rPr lang="en-US" sz="2400" dirty="0" err="1"/>
              <a:t>okunabilirliği</a:t>
            </a:r>
            <a:r>
              <a:rPr lang="en-US" sz="2400" dirty="0"/>
              <a:t> </a:t>
            </a:r>
            <a:r>
              <a:rPr lang="en-US" sz="2400" dirty="0" err="1"/>
              <a:t>bozmayacak</a:t>
            </a:r>
            <a:r>
              <a:rPr lang="en-US" sz="2400" dirty="0"/>
              <a:t> </a:t>
            </a:r>
            <a:r>
              <a:rPr lang="en-US" sz="2400" dirty="0" err="1"/>
              <a:t>şekilde</a:t>
            </a:r>
            <a:r>
              <a:rPr lang="en-US" sz="2400" dirty="0"/>
              <a:t> </a:t>
            </a:r>
            <a:r>
              <a:rPr lang="en-US" sz="2400" dirty="0" err="1"/>
              <a:t>düzenlenmelidir</a:t>
            </a:r>
            <a:r>
              <a:rPr lang="en-US" sz="2400" dirty="0"/>
              <a:t>. </a:t>
            </a:r>
            <a:endParaRPr lang="tr-TR" sz="2400" dirty="0"/>
          </a:p>
          <a:p>
            <a:pPr algn="just"/>
            <a:endParaRPr lang="tr-TR" sz="2400" dirty="0"/>
          </a:p>
          <a:p>
            <a:pPr algn="just"/>
            <a:r>
              <a:rPr lang="en-US" sz="2400" dirty="0"/>
              <a:t>Her </a:t>
            </a:r>
            <a:r>
              <a:rPr lang="en-US" sz="2400" dirty="0" err="1"/>
              <a:t>tabloya</a:t>
            </a:r>
            <a:r>
              <a:rPr lang="en-US" sz="2400" dirty="0"/>
              <a:t> </a:t>
            </a:r>
            <a:r>
              <a:rPr lang="en-US" sz="2400" dirty="0" err="1"/>
              <a:t>metin</a:t>
            </a:r>
            <a:r>
              <a:rPr lang="en-US" sz="2400" dirty="0"/>
              <a:t> </a:t>
            </a:r>
            <a:r>
              <a:rPr lang="en-US" sz="2400" dirty="0" err="1"/>
              <a:t>içinde</a:t>
            </a:r>
            <a:r>
              <a:rPr lang="en-US" sz="2400" dirty="0"/>
              <a:t> </a:t>
            </a:r>
            <a:r>
              <a:rPr lang="en-US" sz="2400" dirty="0" err="1"/>
              <a:t>mutlaka</a:t>
            </a:r>
            <a:r>
              <a:rPr lang="en-US" sz="2400" dirty="0"/>
              <a:t> </a:t>
            </a:r>
            <a:r>
              <a:rPr lang="en-US" sz="2400" dirty="0" err="1"/>
              <a:t>atıf</a:t>
            </a:r>
            <a:r>
              <a:rPr lang="en-US" sz="2400" dirty="0"/>
              <a:t> </a:t>
            </a:r>
            <a:r>
              <a:rPr lang="en-US" sz="2400" dirty="0" err="1"/>
              <a:t>yapılmalıdır</a:t>
            </a:r>
            <a:r>
              <a:rPr lang="en-US" sz="2400" dirty="0"/>
              <a:t>. </a:t>
            </a:r>
            <a:r>
              <a:rPr lang="en-US" sz="2400" dirty="0" err="1"/>
              <a:t>Örneğin</a:t>
            </a:r>
            <a:r>
              <a:rPr lang="en-US" sz="2400" dirty="0"/>
              <a:t>: “</a:t>
            </a:r>
            <a:r>
              <a:rPr lang="en-US" sz="2400" dirty="0" err="1"/>
              <a:t>Posterde</a:t>
            </a:r>
            <a:r>
              <a:rPr lang="en-US" sz="2400" dirty="0"/>
              <a:t> </a:t>
            </a:r>
            <a:r>
              <a:rPr lang="en-US" sz="2400" dirty="0" err="1"/>
              <a:t>kullanılacak</a:t>
            </a:r>
            <a:r>
              <a:rPr lang="en-US" sz="2400" dirty="0"/>
              <a:t> </a:t>
            </a:r>
            <a:r>
              <a:rPr lang="en-US" sz="2400" dirty="0" err="1"/>
              <a:t>yazı</a:t>
            </a:r>
            <a:r>
              <a:rPr lang="en-US" sz="2400" dirty="0"/>
              <a:t> tipi </a:t>
            </a:r>
            <a:r>
              <a:rPr lang="en-US" sz="2400" dirty="0" err="1"/>
              <a:t>ve</a:t>
            </a:r>
            <a:r>
              <a:rPr lang="en-US" sz="2400" dirty="0"/>
              <a:t> punto </a:t>
            </a:r>
            <a:r>
              <a:rPr lang="en-US" sz="2400" dirty="0" err="1"/>
              <a:t>düzenine</a:t>
            </a:r>
            <a:r>
              <a:rPr lang="en-US" sz="2400" dirty="0"/>
              <a:t> </a:t>
            </a:r>
            <a:r>
              <a:rPr lang="en-US" sz="2400" dirty="0" err="1"/>
              <a:t>ilişkin</a:t>
            </a:r>
            <a:r>
              <a:rPr lang="en-US" sz="2400" dirty="0"/>
              <a:t> </a:t>
            </a:r>
            <a:r>
              <a:rPr lang="en-US" sz="2400" dirty="0" err="1"/>
              <a:t>bilgiler</a:t>
            </a:r>
            <a:r>
              <a:rPr lang="en-US" sz="2400" dirty="0"/>
              <a:t> Tablo 1’de </a:t>
            </a:r>
            <a:r>
              <a:rPr lang="en-US" sz="2400" dirty="0" err="1"/>
              <a:t>gösterilmiştir</a:t>
            </a:r>
            <a:r>
              <a:rPr lang="en-US" sz="2400" dirty="0"/>
              <a:t>.</a:t>
            </a:r>
            <a:r>
              <a:rPr lang="en-US" sz="2400" dirty="0">
                <a:solidFill>
                  <a:srgbClr val="111111"/>
                </a:solidFill>
                <a:latin typeface="Arial" pitchFamily="34" charset="0"/>
                <a:cs typeface="Arial" pitchFamily="34" charset="-120"/>
              </a:rPr>
              <a:t>”</a:t>
            </a:r>
            <a:endParaRPr lang="en-US" sz="2400" dirty="0"/>
          </a:p>
          <a:p>
            <a:pPr algn="just"/>
            <a:endParaRPr lang="en-US" sz="2400" dirty="0">
              <a:solidFill>
                <a:srgbClr val="111111"/>
              </a:solidFill>
              <a:latin typeface="Arial" pitchFamily="34" charset="0"/>
              <a:cs typeface="Arial" pitchFamily="34" charset="-120"/>
            </a:endParaRPr>
          </a:p>
        </p:txBody>
      </p:sp>
      <p:sp>
        <p:nvSpPr>
          <p:cNvPr id="84" name="Shape 81"/>
          <p:cNvSpPr/>
          <p:nvPr/>
        </p:nvSpPr>
        <p:spPr>
          <a:xfrm>
            <a:off x="685800" y="15611094"/>
            <a:ext cx="7650480" cy="484632"/>
          </a:xfrm>
          <a:prstGeom prst="rect">
            <a:avLst/>
          </a:prstGeom>
          <a:solidFill>
            <a:srgbClr val="008F8A"/>
          </a:solidFill>
          <a:ln w="12700">
            <a:solidFill>
              <a:srgbClr val="008F8A">
                <a:alpha val="0"/>
              </a:srgbClr>
            </a:solidFill>
            <a:prstDash val="solid"/>
          </a:ln>
        </p:spPr>
        <p:txBody>
          <a:bodyPr/>
          <a:lstStyle/>
          <a:p>
            <a:endParaRPr lang="tr-TR" sz="2400"/>
          </a:p>
        </p:txBody>
      </p:sp>
      <p:sp>
        <p:nvSpPr>
          <p:cNvPr id="85" name="Text 82"/>
          <p:cNvSpPr/>
          <p:nvPr/>
        </p:nvSpPr>
        <p:spPr>
          <a:xfrm>
            <a:off x="731520" y="15611094"/>
            <a:ext cx="7559040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tr-TR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PROBLEM TANIMI</a:t>
            </a:r>
            <a:endParaRPr lang="en-US" sz="3200" dirty="0"/>
          </a:p>
        </p:txBody>
      </p:sp>
      <p:sp>
        <p:nvSpPr>
          <p:cNvPr id="87" name="Shape 84"/>
          <p:cNvSpPr/>
          <p:nvPr/>
        </p:nvSpPr>
        <p:spPr>
          <a:xfrm>
            <a:off x="16864584" y="8942832"/>
            <a:ext cx="7650480" cy="5916168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tr-TR" sz="2400"/>
          </a:p>
        </p:txBody>
      </p:sp>
      <p:sp>
        <p:nvSpPr>
          <p:cNvPr id="88" name="Shape 85"/>
          <p:cNvSpPr/>
          <p:nvPr/>
        </p:nvSpPr>
        <p:spPr>
          <a:xfrm>
            <a:off x="16864584" y="8942832"/>
            <a:ext cx="7650480" cy="484632"/>
          </a:xfrm>
          <a:prstGeom prst="rect">
            <a:avLst/>
          </a:prstGeom>
          <a:solidFill>
            <a:srgbClr val="008F8A"/>
          </a:solidFill>
          <a:ln w="12700">
            <a:solidFill>
              <a:srgbClr val="008F8A">
                <a:alpha val="0"/>
              </a:srgbClr>
            </a:solidFill>
            <a:prstDash val="solid"/>
          </a:ln>
        </p:spPr>
        <p:txBody>
          <a:bodyPr/>
          <a:lstStyle/>
          <a:p>
            <a:endParaRPr lang="tr-TR" sz="2400"/>
          </a:p>
        </p:txBody>
      </p:sp>
      <p:sp>
        <p:nvSpPr>
          <p:cNvPr id="89" name="Text 86"/>
          <p:cNvSpPr/>
          <p:nvPr/>
        </p:nvSpPr>
        <p:spPr>
          <a:xfrm>
            <a:off x="16910304" y="8942831"/>
            <a:ext cx="7559040" cy="46196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tr-TR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 </a:t>
            </a: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SONUÇ VE ÖNERİLER</a:t>
            </a:r>
            <a:endParaRPr lang="en-US" sz="3200" dirty="0"/>
          </a:p>
        </p:txBody>
      </p:sp>
      <p:sp>
        <p:nvSpPr>
          <p:cNvPr id="90" name="Text 87"/>
          <p:cNvSpPr/>
          <p:nvPr/>
        </p:nvSpPr>
        <p:spPr>
          <a:xfrm>
            <a:off x="16956024" y="9582912"/>
            <a:ext cx="7498080" cy="48463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algn="just"/>
            <a:r>
              <a:rPr lang="en-US" sz="2400" dirty="0" err="1"/>
              <a:t>Çalışmanın</a:t>
            </a:r>
            <a:r>
              <a:rPr lang="en-US" sz="2400" dirty="0"/>
              <a:t> </a:t>
            </a:r>
            <a:r>
              <a:rPr lang="en-US" sz="2400" dirty="0" err="1"/>
              <a:t>temel</a:t>
            </a:r>
            <a:r>
              <a:rPr lang="en-US" sz="2400" dirty="0"/>
              <a:t> </a:t>
            </a:r>
            <a:r>
              <a:rPr lang="en-US" sz="2400" dirty="0" err="1"/>
              <a:t>çıktıları</a:t>
            </a:r>
            <a:r>
              <a:rPr lang="en-US" sz="2400" dirty="0"/>
              <a:t> </a:t>
            </a:r>
            <a:r>
              <a:rPr lang="en-US" sz="2400" dirty="0" err="1"/>
              <a:t>özetlenmeli</a:t>
            </a:r>
            <a:r>
              <a:rPr lang="en-US" sz="2400" dirty="0"/>
              <a:t> </a:t>
            </a:r>
            <a:r>
              <a:rPr lang="en-US" sz="2400" dirty="0" err="1"/>
              <a:t>ve</a:t>
            </a:r>
            <a:r>
              <a:rPr lang="en-US" sz="2400" dirty="0"/>
              <a:t> problem </a:t>
            </a:r>
            <a:r>
              <a:rPr lang="en-US" sz="2400" dirty="0" err="1"/>
              <a:t>için</a:t>
            </a:r>
            <a:r>
              <a:rPr lang="en-US" sz="2400" dirty="0"/>
              <a:t> </a:t>
            </a:r>
            <a:r>
              <a:rPr lang="en-US" sz="2400" dirty="0" err="1"/>
              <a:t>geliştirilen</a:t>
            </a:r>
            <a:r>
              <a:rPr lang="en-US" sz="2400" dirty="0"/>
              <a:t> </a:t>
            </a:r>
            <a:r>
              <a:rPr lang="en-US" sz="2400" dirty="0" err="1"/>
              <a:t>çözüm</a:t>
            </a:r>
            <a:r>
              <a:rPr lang="en-US" sz="2400" dirty="0"/>
              <a:t>/</a:t>
            </a:r>
            <a:r>
              <a:rPr lang="en-US" sz="2400" dirty="0" err="1"/>
              <a:t>iyileştirme</a:t>
            </a:r>
            <a:r>
              <a:rPr lang="en-US" sz="2400" dirty="0"/>
              <a:t> </a:t>
            </a:r>
            <a:r>
              <a:rPr lang="en-US" sz="2400" dirty="0" err="1"/>
              <a:t>önerileri</a:t>
            </a:r>
            <a:r>
              <a:rPr lang="en-US" sz="2400" dirty="0"/>
              <a:t> </a:t>
            </a:r>
            <a:r>
              <a:rPr lang="en-US" sz="2400" dirty="0" err="1"/>
              <a:t>belirtilmelidir</a:t>
            </a:r>
            <a:r>
              <a:rPr lang="en-US" sz="2400" dirty="0"/>
              <a:t>. </a:t>
            </a:r>
            <a:endParaRPr lang="tr-TR" sz="2400" dirty="0"/>
          </a:p>
          <a:p>
            <a:pPr algn="just"/>
            <a:endParaRPr lang="tr-TR" sz="2400" dirty="0"/>
          </a:p>
          <a:p>
            <a:pPr algn="just"/>
            <a:r>
              <a:rPr lang="en-US" sz="2400" dirty="0"/>
              <a:t>Elde </a:t>
            </a:r>
            <a:r>
              <a:rPr lang="en-US" sz="2400" dirty="0" err="1"/>
              <a:t>edilen</a:t>
            </a:r>
            <a:r>
              <a:rPr lang="en-US" sz="2400" dirty="0"/>
              <a:t> </a:t>
            </a:r>
            <a:r>
              <a:rPr lang="en-US" sz="2400" dirty="0" err="1"/>
              <a:t>sonuçların</a:t>
            </a:r>
            <a:r>
              <a:rPr lang="en-US" sz="2400" dirty="0"/>
              <a:t> </a:t>
            </a:r>
            <a:r>
              <a:rPr lang="en-US" sz="2400" dirty="0" err="1"/>
              <a:t>uygulanabilirliği</a:t>
            </a:r>
            <a:r>
              <a:rPr lang="en-US" sz="2400" dirty="0"/>
              <a:t>, </a:t>
            </a:r>
            <a:r>
              <a:rPr lang="en-US" sz="2400" dirty="0" err="1"/>
              <a:t>beklenen</a:t>
            </a:r>
            <a:r>
              <a:rPr lang="en-US" sz="2400" dirty="0"/>
              <a:t> </a:t>
            </a:r>
            <a:r>
              <a:rPr lang="en-US" sz="2400" dirty="0" err="1"/>
              <a:t>katkısı</a:t>
            </a:r>
            <a:r>
              <a:rPr lang="en-US" sz="2400" dirty="0"/>
              <a:t> </a:t>
            </a:r>
            <a:r>
              <a:rPr lang="en-US" sz="2400" dirty="0" err="1"/>
              <a:t>ve</a:t>
            </a:r>
            <a:r>
              <a:rPr lang="en-US" sz="2400" dirty="0"/>
              <a:t> </a:t>
            </a:r>
            <a:r>
              <a:rPr lang="en-US" sz="2400" dirty="0" err="1"/>
              <a:t>varsa</a:t>
            </a:r>
            <a:r>
              <a:rPr lang="en-US" sz="2400" dirty="0"/>
              <a:t> </a:t>
            </a:r>
            <a:r>
              <a:rPr lang="en-US" sz="2400" dirty="0" err="1"/>
              <a:t>gelecekte</a:t>
            </a:r>
            <a:r>
              <a:rPr lang="en-US" sz="2400" dirty="0"/>
              <a:t> </a:t>
            </a:r>
            <a:r>
              <a:rPr lang="en-US" sz="2400" dirty="0" err="1"/>
              <a:t>yapılabilecek</a:t>
            </a:r>
            <a:r>
              <a:rPr lang="en-US" sz="2400" dirty="0"/>
              <a:t> </a:t>
            </a:r>
            <a:r>
              <a:rPr lang="en-US" sz="2400" dirty="0" err="1"/>
              <a:t>geliştirmeler</a:t>
            </a:r>
            <a:r>
              <a:rPr lang="en-US" sz="2400" dirty="0"/>
              <a:t> </a:t>
            </a:r>
            <a:r>
              <a:rPr lang="en-US" sz="2400" dirty="0" err="1"/>
              <a:t>kısaca</a:t>
            </a:r>
            <a:r>
              <a:rPr lang="en-US" sz="2400" dirty="0"/>
              <a:t> </a:t>
            </a:r>
            <a:r>
              <a:rPr lang="en-US" sz="2400" dirty="0" err="1"/>
              <a:t>açıklanmalıdır</a:t>
            </a:r>
            <a:r>
              <a:rPr lang="en-US" sz="2400" dirty="0"/>
              <a:t>.</a:t>
            </a:r>
          </a:p>
        </p:txBody>
      </p:sp>
      <p:sp>
        <p:nvSpPr>
          <p:cNvPr id="93" name="Text 90"/>
          <p:cNvSpPr/>
          <p:nvPr/>
        </p:nvSpPr>
        <p:spPr>
          <a:xfrm>
            <a:off x="17137100" y="16622625"/>
            <a:ext cx="6973824" cy="48147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algn="ctr"/>
            <a:r>
              <a:rPr lang="en-US" sz="2000" b="1" dirty="0" err="1">
                <a:ea typeface="Arial" pitchFamily="34" charset="-122"/>
                <a:cs typeface="Arial" pitchFamily="34" charset="-120"/>
              </a:rPr>
              <a:t>Şekil</a:t>
            </a:r>
            <a:r>
              <a:rPr lang="en-US" sz="2000" b="1" dirty="0">
                <a:ea typeface="Arial" pitchFamily="34" charset="-122"/>
                <a:cs typeface="Arial" pitchFamily="34" charset="-120"/>
              </a:rPr>
              <a:t> </a:t>
            </a:r>
            <a:r>
              <a:rPr lang="tr-TR" sz="2000" b="1" dirty="0">
                <a:ea typeface="Arial" pitchFamily="34" charset="-122"/>
                <a:cs typeface="Arial" pitchFamily="34" charset="-120"/>
              </a:rPr>
              <a:t>2</a:t>
            </a:r>
            <a:r>
              <a:rPr lang="en-US" sz="2000" b="1" dirty="0">
                <a:ea typeface="Arial" pitchFamily="34" charset="-122"/>
                <a:cs typeface="Arial" pitchFamily="34" charset="-120"/>
              </a:rPr>
              <a:t>. </a:t>
            </a:r>
            <a:r>
              <a:rPr lang="en-US" sz="2000" dirty="0" err="1"/>
              <a:t>Mevcut</a:t>
            </a:r>
            <a:r>
              <a:rPr lang="en-US" sz="2000" dirty="0"/>
              <a:t> </a:t>
            </a:r>
            <a:r>
              <a:rPr lang="en-US" sz="2000" dirty="0" err="1"/>
              <a:t>ve</a:t>
            </a:r>
            <a:r>
              <a:rPr lang="en-US" sz="2000" dirty="0"/>
              <a:t> </a:t>
            </a:r>
            <a:r>
              <a:rPr lang="en-US" sz="2000" dirty="0" err="1"/>
              <a:t>İyileştirilmiş</a:t>
            </a:r>
            <a:r>
              <a:rPr lang="en-US" sz="2000" dirty="0"/>
              <a:t> Durum </a:t>
            </a:r>
            <a:r>
              <a:rPr lang="en-US" sz="2000" dirty="0" err="1"/>
              <a:t>Karşılaştırması</a:t>
            </a:r>
            <a:endParaRPr lang="en-US" sz="2000" dirty="0"/>
          </a:p>
        </p:txBody>
      </p:sp>
      <p:sp>
        <p:nvSpPr>
          <p:cNvPr id="94" name="Text 91"/>
          <p:cNvSpPr/>
          <p:nvPr/>
        </p:nvSpPr>
        <p:spPr>
          <a:xfrm>
            <a:off x="16864584" y="17629633"/>
            <a:ext cx="7498080" cy="984918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algn="just"/>
            <a:r>
              <a:rPr lang="en-US" sz="2400" dirty="0" err="1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Verilen</a:t>
            </a:r>
            <a:r>
              <a:rPr lang="en-US" sz="24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400" dirty="0" err="1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tablo</a:t>
            </a:r>
            <a:r>
              <a:rPr lang="en-US" sz="24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400" dirty="0" err="1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</a:t>
            </a:r>
            <a:r>
              <a:rPr lang="en-US" sz="24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400" dirty="0" err="1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şekiller</a:t>
            </a:r>
            <a:r>
              <a:rPr lang="en-US" sz="24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</a:t>
            </a:r>
            <a:r>
              <a:rPr lang="en-US" sz="2400" dirty="0" err="1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metin</a:t>
            </a:r>
            <a:r>
              <a:rPr lang="en-US" sz="24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400" dirty="0" err="1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içinde</a:t>
            </a:r>
            <a:r>
              <a:rPr lang="en-US" sz="24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400" dirty="0" err="1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mutlaka</a:t>
            </a:r>
            <a:r>
              <a:rPr lang="en-US" sz="24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400" dirty="0" err="1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atıf</a:t>
            </a:r>
            <a:r>
              <a:rPr lang="en-US" sz="24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400" dirty="0" err="1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verilerek</a:t>
            </a:r>
            <a:r>
              <a:rPr lang="en-US" sz="24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400" dirty="0" err="1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açıklanmalıdır</a:t>
            </a:r>
            <a:r>
              <a:rPr lang="tr-TR" sz="24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</a:t>
            </a:r>
          </a:p>
          <a:p>
            <a:pPr algn="just"/>
            <a:endParaRPr lang="tr-TR" sz="2400" dirty="0">
              <a:solidFill>
                <a:srgbClr val="111111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  <a:p>
            <a:pPr algn="just"/>
            <a:r>
              <a:rPr lang="tr-TR" sz="24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Şekil Kullanım Kuralı: </a:t>
            </a:r>
            <a:r>
              <a:rPr lang="tr-TR" sz="24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Poster içinde kullanılan şekil, grafik, akış diyagramı, fotoğraf ve görseller numaralandırılmalı ve açıklayıcı bir başlık ile verilmelidir. </a:t>
            </a:r>
          </a:p>
          <a:p>
            <a:pPr algn="just"/>
            <a:endParaRPr lang="tr-TR" sz="2400" dirty="0">
              <a:solidFill>
                <a:srgbClr val="111111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  <a:p>
            <a:pPr algn="just"/>
            <a:r>
              <a:rPr lang="en-US" sz="2400" dirty="0" err="1">
                <a:solidFill>
                  <a:srgbClr val="111111"/>
                </a:solidFill>
                <a:latin typeface="Arial" pitchFamily="34" charset="0"/>
                <a:cs typeface="Arial" pitchFamily="34" charset="-120"/>
              </a:rPr>
              <a:t>Şekil</a:t>
            </a:r>
            <a:r>
              <a:rPr lang="en-US" sz="2400" dirty="0">
                <a:solidFill>
                  <a:srgbClr val="111111"/>
                </a:solidFill>
                <a:latin typeface="Arial" pitchFamily="34" charset="0"/>
                <a:cs typeface="Arial" pitchFamily="34" charset="-120"/>
              </a:rPr>
              <a:t> </a:t>
            </a:r>
            <a:r>
              <a:rPr lang="en-US" sz="2400" dirty="0" err="1">
                <a:solidFill>
                  <a:srgbClr val="111111"/>
                </a:solidFill>
                <a:latin typeface="Arial" pitchFamily="34" charset="0"/>
                <a:cs typeface="Arial" pitchFamily="34" charset="-120"/>
              </a:rPr>
              <a:t>başlığı</a:t>
            </a:r>
            <a:r>
              <a:rPr lang="en-US" sz="2400" dirty="0">
                <a:solidFill>
                  <a:srgbClr val="111111"/>
                </a:solidFill>
                <a:latin typeface="Arial" pitchFamily="34" charset="0"/>
                <a:cs typeface="Arial" pitchFamily="34" charset="-120"/>
              </a:rPr>
              <a:t> </a:t>
            </a:r>
            <a:r>
              <a:rPr lang="en-US" sz="2400" dirty="0" err="1">
                <a:solidFill>
                  <a:srgbClr val="111111"/>
                </a:solidFill>
                <a:latin typeface="Arial" pitchFamily="34" charset="0"/>
                <a:cs typeface="Arial" pitchFamily="34" charset="-120"/>
              </a:rPr>
              <a:t>şeklin</a:t>
            </a:r>
            <a:r>
              <a:rPr lang="en-US" sz="2400" dirty="0">
                <a:solidFill>
                  <a:srgbClr val="111111"/>
                </a:solidFill>
                <a:latin typeface="Arial" pitchFamily="34" charset="0"/>
                <a:cs typeface="Arial" pitchFamily="34" charset="-120"/>
              </a:rPr>
              <a:t> </a:t>
            </a:r>
            <a:r>
              <a:rPr lang="en-US" sz="2400" dirty="0" err="1">
                <a:solidFill>
                  <a:srgbClr val="111111"/>
                </a:solidFill>
                <a:latin typeface="Arial" pitchFamily="34" charset="0"/>
                <a:cs typeface="Arial" pitchFamily="34" charset="-120"/>
              </a:rPr>
              <a:t>altında</a:t>
            </a:r>
            <a:r>
              <a:rPr lang="en-US" sz="2400" dirty="0">
                <a:solidFill>
                  <a:srgbClr val="111111"/>
                </a:solidFill>
                <a:latin typeface="Arial" pitchFamily="34" charset="0"/>
                <a:cs typeface="Arial" pitchFamily="34" charset="-120"/>
              </a:rPr>
              <a:t> </a:t>
            </a:r>
            <a:r>
              <a:rPr lang="en-US" sz="2400" dirty="0" err="1">
                <a:solidFill>
                  <a:srgbClr val="111111"/>
                </a:solidFill>
                <a:latin typeface="Arial" pitchFamily="34" charset="0"/>
                <a:cs typeface="Arial" pitchFamily="34" charset="-120"/>
              </a:rPr>
              <a:t>yer</a:t>
            </a:r>
            <a:r>
              <a:rPr lang="en-US" sz="2400" dirty="0">
                <a:solidFill>
                  <a:srgbClr val="111111"/>
                </a:solidFill>
                <a:latin typeface="Arial" pitchFamily="34" charset="0"/>
                <a:cs typeface="Arial" pitchFamily="34" charset="-120"/>
              </a:rPr>
              <a:t> </a:t>
            </a:r>
            <a:r>
              <a:rPr lang="en-US" sz="2400" dirty="0" err="1">
                <a:solidFill>
                  <a:srgbClr val="111111"/>
                </a:solidFill>
                <a:latin typeface="Arial" pitchFamily="34" charset="0"/>
                <a:cs typeface="Arial" pitchFamily="34" charset="-120"/>
              </a:rPr>
              <a:t>almalı</a:t>
            </a:r>
            <a:r>
              <a:rPr lang="en-US" sz="2400" dirty="0">
                <a:solidFill>
                  <a:srgbClr val="111111"/>
                </a:solidFill>
                <a:latin typeface="Arial" pitchFamily="34" charset="0"/>
                <a:cs typeface="Arial" pitchFamily="34" charset="-120"/>
              </a:rPr>
              <a:t> </a:t>
            </a:r>
            <a:r>
              <a:rPr lang="en-US" sz="2400" dirty="0" err="1">
                <a:solidFill>
                  <a:srgbClr val="111111"/>
                </a:solidFill>
                <a:latin typeface="Arial" pitchFamily="34" charset="0"/>
                <a:cs typeface="Arial" pitchFamily="34" charset="-120"/>
              </a:rPr>
              <a:t>ve</a:t>
            </a:r>
            <a:r>
              <a:rPr lang="en-US" sz="2400" dirty="0">
                <a:solidFill>
                  <a:srgbClr val="111111"/>
                </a:solidFill>
                <a:latin typeface="Arial" pitchFamily="34" charset="0"/>
                <a:cs typeface="Arial" pitchFamily="34" charset="-120"/>
              </a:rPr>
              <a:t> “</a:t>
            </a:r>
            <a:r>
              <a:rPr lang="en-US" sz="2400" dirty="0" err="1">
                <a:solidFill>
                  <a:srgbClr val="111111"/>
                </a:solidFill>
                <a:latin typeface="Arial" pitchFamily="34" charset="0"/>
                <a:cs typeface="Arial" pitchFamily="34" charset="-120"/>
              </a:rPr>
              <a:t>Şekil</a:t>
            </a:r>
            <a:r>
              <a:rPr lang="en-US" sz="2400" dirty="0">
                <a:solidFill>
                  <a:srgbClr val="111111"/>
                </a:solidFill>
                <a:latin typeface="Arial" pitchFamily="34" charset="0"/>
                <a:cs typeface="Arial" pitchFamily="34" charset="-120"/>
              </a:rPr>
              <a:t> 1. …” </a:t>
            </a:r>
            <a:r>
              <a:rPr lang="en-US" sz="2400" dirty="0" err="1">
                <a:solidFill>
                  <a:srgbClr val="111111"/>
                </a:solidFill>
                <a:latin typeface="Arial" pitchFamily="34" charset="0"/>
                <a:cs typeface="Arial" pitchFamily="34" charset="-120"/>
              </a:rPr>
              <a:t>biçiminde</a:t>
            </a:r>
            <a:r>
              <a:rPr lang="en-US" sz="2400" dirty="0">
                <a:solidFill>
                  <a:srgbClr val="111111"/>
                </a:solidFill>
                <a:latin typeface="Arial" pitchFamily="34" charset="0"/>
                <a:cs typeface="Arial" pitchFamily="34" charset="-120"/>
              </a:rPr>
              <a:t> </a:t>
            </a:r>
            <a:r>
              <a:rPr lang="en-US" sz="2400" dirty="0" err="1">
                <a:solidFill>
                  <a:srgbClr val="111111"/>
                </a:solidFill>
                <a:latin typeface="Arial" pitchFamily="34" charset="0"/>
                <a:cs typeface="Arial" pitchFamily="34" charset="-120"/>
              </a:rPr>
              <a:t>yazılmalıdır</a:t>
            </a:r>
            <a:r>
              <a:rPr lang="en-US" sz="2400" dirty="0">
                <a:solidFill>
                  <a:srgbClr val="111111"/>
                </a:solidFill>
                <a:latin typeface="Arial" pitchFamily="34" charset="0"/>
                <a:cs typeface="Arial" pitchFamily="34" charset="-120"/>
              </a:rPr>
              <a:t>. </a:t>
            </a:r>
            <a:endParaRPr lang="tr-TR" sz="2400" dirty="0">
              <a:solidFill>
                <a:srgbClr val="111111"/>
              </a:solidFill>
              <a:latin typeface="Arial" pitchFamily="34" charset="0"/>
              <a:cs typeface="Arial" pitchFamily="34" charset="-120"/>
            </a:endParaRPr>
          </a:p>
          <a:p>
            <a:pPr algn="just"/>
            <a:endParaRPr lang="tr-TR" sz="2400" dirty="0">
              <a:solidFill>
                <a:srgbClr val="111111"/>
              </a:solidFill>
              <a:latin typeface="Arial" pitchFamily="34" charset="0"/>
              <a:cs typeface="Arial" pitchFamily="34" charset="-120"/>
            </a:endParaRPr>
          </a:p>
          <a:p>
            <a:pPr algn="just"/>
            <a:r>
              <a:rPr lang="en-US" sz="2400" dirty="0" err="1">
                <a:solidFill>
                  <a:srgbClr val="111111"/>
                </a:solidFill>
                <a:latin typeface="Arial" pitchFamily="34" charset="0"/>
                <a:cs typeface="Arial" pitchFamily="34" charset="-120"/>
              </a:rPr>
              <a:t>Kullanılan</a:t>
            </a:r>
            <a:r>
              <a:rPr lang="en-US" sz="2400" dirty="0">
                <a:solidFill>
                  <a:srgbClr val="111111"/>
                </a:solidFill>
                <a:latin typeface="Arial" pitchFamily="34" charset="0"/>
                <a:cs typeface="Arial" pitchFamily="34" charset="-120"/>
              </a:rPr>
              <a:t> </a:t>
            </a:r>
            <a:r>
              <a:rPr lang="en-US" sz="2400" dirty="0" err="1">
                <a:solidFill>
                  <a:srgbClr val="111111"/>
                </a:solidFill>
                <a:latin typeface="Arial" pitchFamily="34" charset="0"/>
                <a:cs typeface="Arial" pitchFamily="34" charset="-120"/>
              </a:rPr>
              <a:t>tüm</a:t>
            </a:r>
            <a:r>
              <a:rPr lang="en-US" sz="2400" dirty="0">
                <a:solidFill>
                  <a:srgbClr val="111111"/>
                </a:solidFill>
                <a:latin typeface="Arial" pitchFamily="34" charset="0"/>
                <a:cs typeface="Arial" pitchFamily="34" charset="-120"/>
              </a:rPr>
              <a:t> </a:t>
            </a:r>
            <a:r>
              <a:rPr lang="en-US" sz="2400" dirty="0" err="1">
                <a:solidFill>
                  <a:srgbClr val="111111"/>
                </a:solidFill>
                <a:latin typeface="Arial" pitchFamily="34" charset="0"/>
                <a:cs typeface="Arial" pitchFamily="34" charset="-120"/>
              </a:rPr>
              <a:t>şekillere</a:t>
            </a:r>
            <a:r>
              <a:rPr lang="en-US" sz="2400" dirty="0">
                <a:solidFill>
                  <a:srgbClr val="111111"/>
                </a:solidFill>
                <a:latin typeface="Arial" pitchFamily="34" charset="0"/>
                <a:cs typeface="Arial" pitchFamily="34" charset="-120"/>
              </a:rPr>
              <a:t> </a:t>
            </a:r>
            <a:r>
              <a:rPr lang="en-US" sz="2400" dirty="0" err="1">
                <a:solidFill>
                  <a:srgbClr val="111111"/>
                </a:solidFill>
                <a:latin typeface="Arial" pitchFamily="34" charset="0"/>
                <a:cs typeface="Arial" pitchFamily="34" charset="-120"/>
              </a:rPr>
              <a:t>metin</a:t>
            </a:r>
            <a:r>
              <a:rPr lang="en-US" sz="2400" dirty="0">
                <a:solidFill>
                  <a:srgbClr val="111111"/>
                </a:solidFill>
                <a:latin typeface="Arial" pitchFamily="34" charset="0"/>
                <a:cs typeface="Arial" pitchFamily="34" charset="-120"/>
              </a:rPr>
              <a:t> </a:t>
            </a:r>
            <a:r>
              <a:rPr lang="en-US" sz="2400" dirty="0" err="1">
                <a:solidFill>
                  <a:srgbClr val="111111"/>
                </a:solidFill>
                <a:latin typeface="Arial" pitchFamily="34" charset="0"/>
                <a:cs typeface="Arial" pitchFamily="34" charset="-120"/>
              </a:rPr>
              <a:t>içinde</a:t>
            </a:r>
            <a:r>
              <a:rPr lang="en-US" sz="2400" dirty="0">
                <a:solidFill>
                  <a:srgbClr val="111111"/>
                </a:solidFill>
                <a:latin typeface="Arial" pitchFamily="34" charset="0"/>
                <a:cs typeface="Arial" pitchFamily="34" charset="-120"/>
              </a:rPr>
              <a:t> </a:t>
            </a:r>
            <a:r>
              <a:rPr lang="en-US" sz="2400" dirty="0" err="1">
                <a:solidFill>
                  <a:srgbClr val="111111"/>
                </a:solidFill>
                <a:latin typeface="Arial" pitchFamily="34" charset="0"/>
                <a:cs typeface="Arial" pitchFamily="34" charset="-120"/>
              </a:rPr>
              <a:t>mutlaka</a:t>
            </a:r>
            <a:r>
              <a:rPr lang="en-US" sz="2400" dirty="0">
                <a:solidFill>
                  <a:srgbClr val="111111"/>
                </a:solidFill>
                <a:latin typeface="Arial" pitchFamily="34" charset="0"/>
                <a:cs typeface="Arial" pitchFamily="34" charset="-120"/>
              </a:rPr>
              <a:t> </a:t>
            </a:r>
            <a:r>
              <a:rPr lang="en-US" sz="2400" dirty="0" err="1">
                <a:solidFill>
                  <a:srgbClr val="111111"/>
                </a:solidFill>
                <a:latin typeface="Arial" pitchFamily="34" charset="0"/>
                <a:cs typeface="Arial" pitchFamily="34" charset="-120"/>
              </a:rPr>
              <a:t>atıf</a:t>
            </a:r>
            <a:r>
              <a:rPr lang="en-US" sz="2400" dirty="0">
                <a:solidFill>
                  <a:srgbClr val="111111"/>
                </a:solidFill>
                <a:latin typeface="Arial" pitchFamily="34" charset="0"/>
                <a:cs typeface="Arial" pitchFamily="34" charset="-120"/>
              </a:rPr>
              <a:t> </a:t>
            </a:r>
            <a:r>
              <a:rPr lang="en-US" sz="2400" dirty="0" err="1">
                <a:solidFill>
                  <a:srgbClr val="111111"/>
                </a:solidFill>
                <a:latin typeface="Arial" pitchFamily="34" charset="0"/>
                <a:cs typeface="Arial" pitchFamily="34" charset="-120"/>
              </a:rPr>
              <a:t>yapılmalıdır</a:t>
            </a:r>
            <a:r>
              <a:rPr lang="en-US" sz="2400" dirty="0">
                <a:solidFill>
                  <a:srgbClr val="111111"/>
                </a:solidFill>
                <a:latin typeface="Arial" pitchFamily="34" charset="0"/>
                <a:cs typeface="Arial" pitchFamily="34" charset="-120"/>
              </a:rPr>
              <a:t>. </a:t>
            </a:r>
            <a:r>
              <a:rPr lang="en-US" sz="2400" dirty="0" err="1">
                <a:solidFill>
                  <a:srgbClr val="111111"/>
                </a:solidFill>
                <a:latin typeface="Arial" pitchFamily="34" charset="0"/>
                <a:cs typeface="Arial" pitchFamily="34" charset="-120"/>
              </a:rPr>
              <a:t>Örneğin</a:t>
            </a:r>
            <a:r>
              <a:rPr lang="en-US" sz="2400" dirty="0">
                <a:solidFill>
                  <a:srgbClr val="111111"/>
                </a:solidFill>
                <a:latin typeface="Arial" pitchFamily="34" charset="0"/>
                <a:cs typeface="Arial" pitchFamily="34" charset="-120"/>
              </a:rPr>
              <a:t>: “</a:t>
            </a:r>
            <a:r>
              <a:rPr lang="tr-TR" sz="2400" dirty="0">
                <a:solidFill>
                  <a:srgbClr val="111111"/>
                </a:solidFill>
                <a:latin typeface="Arial" pitchFamily="34" charset="0"/>
                <a:cs typeface="Arial" pitchFamily="34" charset="-120"/>
              </a:rPr>
              <a:t>Mevcut ve iyileştirilmiş durum </a:t>
            </a:r>
            <a:r>
              <a:rPr lang="tr-TR" sz="2400" dirty="0" err="1">
                <a:solidFill>
                  <a:srgbClr val="111111"/>
                </a:solidFill>
                <a:latin typeface="Arial" pitchFamily="34" charset="0"/>
                <a:cs typeface="Arial" pitchFamily="34" charset="-120"/>
              </a:rPr>
              <a:t>karşılatırması</a:t>
            </a:r>
            <a:r>
              <a:rPr lang="tr-TR" sz="2400" dirty="0">
                <a:solidFill>
                  <a:srgbClr val="111111"/>
                </a:solidFill>
                <a:latin typeface="Arial" pitchFamily="34" charset="0"/>
                <a:cs typeface="Arial" pitchFamily="34" charset="-120"/>
              </a:rPr>
              <a:t> Şekil 3’te </a:t>
            </a:r>
            <a:r>
              <a:rPr lang="en-US" sz="2400" dirty="0" err="1">
                <a:solidFill>
                  <a:srgbClr val="111111"/>
                </a:solidFill>
                <a:latin typeface="Arial" pitchFamily="34" charset="0"/>
                <a:cs typeface="Arial" pitchFamily="34" charset="-120"/>
              </a:rPr>
              <a:t>verilmiştir</a:t>
            </a:r>
            <a:r>
              <a:rPr lang="en-US" sz="2400" dirty="0">
                <a:solidFill>
                  <a:srgbClr val="111111"/>
                </a:solidFill>
                <a:latin typeface="Arial" pitchFamily="34" charset="0"/>
                <a:cs typeface="Arial" pitchFamily="34" charset="-120"/>
              </a:rPr>
              <a:t>.” </a:t>
            </a:r>
            <a:endParaRPr lang="tr-TR" sz="2400" dirty="0">
              <a:solidFill>
                <a:srgbClr val="111111"/>
              </a:solidFill>
              <a:latin typeface="Arial" pitchFamily="34" charset="0"/>
              <a:cs typeface="Arial" pitchFamily="34" charset="-120"/>
            </a:endParaRPr>
          </a:p>
          <a:p>
            <a:pPr algn="just"/>
            <a:endParaRPr lang="tr-TR" sz="2400" dirty="0">
              <a:solidFill>
                <a:srgbClr val="111111"/>
              </a:solidFill>
              <a:latin typeface="Arial" pitchFamily="34" charset="0"/>
              <a:cs typeface="Arial" pitchFamily="34" charset="-120"/>
            </a:endParaRPr>
          </a:p>
          <a:p>
            <a:pPr algn="just"/>
            <a:r>
              <a:rPr lang="en-US" sz="2400" dirty="0" err="1">
                <a:solidFill>
                  <a:srgbClr val="111111"/>
                </a:solidFill>
                <a:latin typeface="Arial" pitchFamily="34" charset="0"/>
                <a:cs typeface="Arial" pitchFamily="34" charset="-120"/>
              </a:rPr>
              <a:t>Görseller</a:t>
            </a:r>
            <a:r>
              <a:rPr lang="en-US" sz="2400" dirty="0">
                <a:solidFill>
                  <a:srgbClr val="111111"/>
                </a:solidFill>
                <a:latin typeface="Arial" pitchFamily="34" charset="0"/>
                <a:cs typeface="Arial" pitchFamily="34" charset="-120"/>
              </a:rPr>
              <a:t> </a:t>
            </a:r>
            <a:r>
              <a:rPr lang="en-US" sz="2400" dirty="0" err="1">
                <a:solidFill>
                  <a:srgbClr val="111111"/>
                </a:solidFill>
                <a:latin typeface="Arial" pitchFamily="34" charset="0"/>
                <a:cs typeface="Arial" pitchFamily="34" charset="-120"/>
              </a:rPr>
              <a:t>yüksek</a:t>
            </a:r>
            <a:r>
              <a:rPr lang="en-US" sz="2400" dirty="0">
                <a:solidFill>
                  <a:srgbClr val="111111"/>
                </a:solidFill>
                <a:latin typeface="Arial" pitchFamily="34" charset="0"/>
                <a:cs typeface="Arial" pitchFamily="34" charset="-120"/>
              </a:rPr>
              <a:t> </a:t>
            </a:r>
            <a:r>
              <a:rPr lang="en-US" sz="2400" dirty="0" err="1">
                <a:solidFill>
                  <a:srgbClr val="111111"/>
                </a:solidFill>
                <a:latin typeface="Arial" pitchFamily="34" charset="0"/>
                <a:cs typeface="Arial" pitchFamily="34" charset="-120"/>
              </a:rPr>
              <a:t>çözünürlüklü</a:t>
            </a:r>
            <a:r>
              <a:rPr lang="en-US" sz="2400" dirty="0">
                <a:solidFill>
                  <a:srgbClr val="111111"/>
                </a:solidFill>
                <a:latin typeface="Arial" pitchFamily="34" charset="0"/>
                <a:cs typeface="Arial" pitchFamily="34" charset="-120"/>
              </a:rPr>
              <a:t> </a:t>
            </a:r>
            <a:r>
              <a:rPr lang="en-US" sz="2400" dirty="0" err="1">
                <a:solidFill>
                  <a:srgbClr val="111111"/>
                </a:solidFill>
                <a:latin typeface="Arial" pitchFamily="34" charset="0"/>
                <a:cs typeface="Arial" pitchFamily="34" charset="-120"/>
              </a:rPr>
              <a:t>olmalı</a:t>
            </a:r>
            <a:r>
              <a:rPr lang="en-US" sz="2400" dirty="0">
                <a:solidFill>
                  <a:srgbClr val="111111"/>
                </a:solidFill>
                <a:latin typeface="Arial" pitchFamily="34" charset="0"/>
                <a:cs typeface="Arial" pitchFamily="34" charset="-120"/>
              </a:rPr>
              <a:t> </a:t>
            </a:r>
            <a:r>
              <a:rPr lang="en-US" sz="2400" dirty="0" err="1">
                <a:solidFill>
                  <a:srgbClr val="111111"/>
                </a:solidFill>
                <a:latin typeface="Arial" pitchFamily="34" charset="0"/>
                <a:cs typeface="Arial" pitchFamily="34" charset="-120"/>
              </a:rPr>
              <a:t>ve</a:t>
            </a:r>
            <a:r>
              <a:rPr lang="en-US" sz="2400" dirty="0">
                <a:solidFill>
                  <a:srgbClr val="111111"/>
                </a:solidFill>
                <a:latin typeface="Arial" pitchFamily="34" charset="0"/>
                <a:cs typeface="Arial" pitchFamily="34" charset="-120"/>
              </a:rPr>
              <a:t> </a:t>
            </a:r>
            <a:r>
              <a:rPr lang="en-US" sz="2400" dirty="0" err="1">
                <a:solidFill>
                  <a:srgbClr val="111111"/>
                </a:solidFill>
                <a:latin typeface="Arial" pitchFamily="34" charset="0"/>
                <a:cs typeface="Arial" pitchFamily="34" charset="-120"/>
              </a:rPr>
              <a:t>okunabilirliği</a:t>
            </a:r>
            <a:r>
              <a:rPr lang="en-US" sz="2400" dirty="0">
                <a:solidFill>
                  <a:srgbClr val="111111"/>
                </a:solidFill>
                <a:latin typeface="Arial" pitchFamily="34" charset="0"/>
                <a:cs typeface="Arial" pitchFamily="34" charset="-120"/>
              </a:rPr>
              <a:t> </a:t>
            </a:r>
            <a:r>
              <a:rPr lang="en-US" sz="2400" dirty="0" err="1">
                <a:solidFill>
                  <a:srgbClr val="111111"/>
                </a:solidFill>
                <a:latin typeface="Arial" pitchFamily="34" charset="0"/>
                <a:cs typeface="Arial" pitchFamily="34" charset="-120"/>
              </a:rPr>
              <a:t>azaltacak</a:t>
            </a:r>
            <a:r>
              <a:rPr lang="en-US" sz="2400" dirty="0">
                <a:solidFill>
                  <a:srgbClr val="111111"/>
                </a:solidFill>
                <a:latin typeface="Arial" pitchFamily="34" charset="0"/>
                <a:cs typeface="Arial" pitchFamily="34" charset="-120"/>
              </a:rPr>
              <a:t> </a:t>
            </a:r>
            <a:r>
              <a:rPr lang="en-US" sz="2400" dirty="0" err="1">
                <a:solidFill>
                  <a:srgbClr val="111111"/>
                </a:solidFill>
                <a:latin typeface="Arial" pitchFamily="34" charset="0"/>
                <a:cs typeface="Arial" pitchFamily="34" charset="-120"/>
              </a:rPr>
              <a:t>şekilde</a:t>
            </a:r>
            <a:r>
              <a:rPr lang="en-US" sz="2400" dirty="0">
                <a:solidFill>
                  <a:srgbClr val="111111"/>
                </a:solidFill>
                <a:latin typeface="Arial" pitchFamily="34" charset="0"/>
                <a:cs typeface="Arial" pitchFamily="34" charset="-120"/>
              </a:rPr>
              <a:t> </a:t>
            </a:r>
            <a:r>
              <a:rPr lang="en-US" sz="2400" dirty="0" err="1">
                <a:solidFill>
                  <a:srgbClr val="111111"/>
                </a:solidFill>
                <a:latin typeface="Arial" pitchFamily="34" charset="0"/>
                <a:cs typeface="Arial" pitchFamily="34" charset="-120"/>
              </a:rPr>
              <a:t>sıkıştırılmamalıdır</a:t>
            </a:r>
            <a:r>
              <a:rPr lang="en-US" sz="2400" dirty="0">
                <a:solidFill>
                  <a:srgbClr val="111111"/>
                </a:solidFill>
                <a:latin typeface="Arial" pitchFamily="34" charset="0"/>
                <a:cs typeface="Arial" pitchFamily="34" charset="-120"/>
              </a:rPr>
              <a:t>.</a:t>
            </a:r>
            <a:endParaRPr lang="tr-TR" sz="2400" dirty="0">
              <a:solidFill>
                <a:srgbClr val="111111"/>
              </a:solidFill>
              <a:latin typeface="Arial" pitchFamily="34" charset="0"/>
              <a:cs typeface="Arial" pitchFamily="34" charset="-120"/>
            </a:endParaRPr>
          </a:p>
        </p:txBody>
      </p:sp>
      <p:sp>
        <p:nvSpPr>
          <p:cNvPr id="99" name="Shape 96"/>
          <p:cNvSpPr/>
          <p:nvPr/>
        </p:nvSpPr>
        <p:spPr>
          <a:xfrm>
            <a:off x="16837174" y="28377642"/>
            <a:ext cx="7650480" cy="3391875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tr-TR" sz="2400"/>
          </a:p>
        </p:txBody>
      </p:sp>
      <p:sp>
        <p:nvSpPr>
          <p:cNvPr id="100" name="Shape 97"/>
          <p:cNvSpPr/>
          <p:nvPr/>
        </p:nvSpPr>
        <p:spPr>
          <a:xfrm>
            <a:off x="16837174" y="28377642"/>
            <a:ext cx="7650480" cy="484632"/>
          </a:xfrm>
          <a:prstGeom prst="rect">
            <a:avLst/>
          </a:prstGeom>
          <a:solidFill>
            <a:srgbClr val="008F8A"/>
          </a:solidFill>
          <a:ln w="12700">
            <a:solidFill>
              <a:srgbClr val="008F8A">
                <a:alpha val="0"/>
              </a:srgbClr>
            </a:solidFill>
            <a:prstDash val="solid"/>
          </a:ln>
        </p:spPr>
        <p:txBody>
          <a:bodyPr anchor="b"/>
          <a:lstStyle/>
          <a:p>
            <a:endParaRPr lang="tr-TR" sz="2400"/>
          </a:p>
        </p:txBody>
      </p:sp>
      <p:sp>
        <p:nvSpPr>
          <p:cNvPr id="101" name="Text 98"/>
          <p:cNvSpPr/>
          <p:nvPr/>
        </p:nvSpPr>
        <p:spPr>
          <a:xfrm>
            <a:off x="16882894" y="28374022"/>
            <a:ext cx="7559040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tr-TR" sz="3200" b="1" dirty="0">
                <a:solidFill>
                  <a:srgbClr val="FFFFFF"/>
                </a:solidFill>
                <a:latin typeface="Arial" pitchFamily="34" charset="0"/>
                <a:cs typeface="Arial" pitchFamily="34" charset="-120"/>
              </a:rPr>
              <a:t>KAYNAKLAR</a:t>
            </a:r>
            <a:endParaRPr lang="en-US" sz="3200" dirty="0"/>
          </a:p>
        </p:txBody>
      </p:sp>
      <p:sp>
        <p:nvSpPr>
          <p:cNvPr id="102" name="Text 99"/>
          <p:cNvSpPr/>
          <p:nvPr/>
        </p:nvSpPr>
        <p:spPr>
          <a:xfrm>
            <a:off x="16928614" y="29017721"/>
            <a:ext cx="7498080" cy="3114867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algn="just"/>
            <a:r>
              <a:rPr lang="tr-TR" sz="2000" dirty="0"/>
              <a:t>[1] </a:t>
            </a:r>
            <a:r>
              <a:rPr lang="en-US" sz="2000" dirty="0" err="1"/>
              <a:t>Çalışmada</a:t>
            </a:r>
            <a:r>
              <a:rPr lang="en-US" sz="2000" dirty="0"/>
              <a:t> </a:t>
            </a:r>
            <a:r>
              <a:rPr lang="en-US" sz="2000" dirty="0" err="1"/>
              <a:t>yararlanılan</a:t>
            </a:r>
            <a:r>
              <a:rPr lang="en-US" sz="2000" dirty="0"/>
              <a:t> </a:t>
            </a:r>
            <a:r>
              <a:rPr lang="en-US" sz="2000" dirty="0" err="1"/>
              <a:t>temel</a:t>
            </a:r>
            <a:r>
              <a:rPr lang="en-US" sz="2000" dirty="0"/>
              <a:t> </a:t>
            </a:r>
            <a:r>
              <a:rPr lang="en-US" sz="2000" dirty="0" err="1"/>
              <a:t>kaynaklar</a:t>
            </a:r>
            <a:r>
              <a:rPr lang="tr-TR" sz="2000" dirty="0"/>
              <a:t> </a:t>
            </a:r>
            <a:r>
              <a:rPr lang="tr-TR" sz="20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IEEE formatında verilmelidir. </a:t>
            </a:r>
            <a:endParaRPr lang="tr-TR" sz="2000" dirty="0">
              <a:solidFill>
                <a:srgbClr val="111111"/>
              </a:solidFill>
              <a:latin typeface="Arial" pitchFamily="34" charset="0"/>
              <a:cs typeface="Arial" pitchFamily="34" charset="-120"/>
            </a:endParaRPr>
          </a:p>
          <a:p>
            <a:pPr algn="just"/>
            <a:r>
              <a:rPr lang="tr-TR" sz="2000" dirty="0"/>
              <a:t>[2] </a:t>
            </a:r>
            <a:r>
              <a:rPr lang="en-US" sz="2000" dirty="0"/>
              <a:t>Poster </a:t>
            </a:r>
            <a:r>
              <a:rPr lang="en-US" sz="2000" dirty="0" err="1"/>
              <a:t>formatına</a:t>
            </a:r>
            <a:r>
              <a:rPr lang="en-US" sz="2000" dirty="0"/>
              <a:t> </a:t>
            </a:r>
            <a:r>
              <a:rPr lang="en-US" sz="2000" dirty="0" err="1"/>
              <a:t>uygun</a:t>
            </a:r>
            <a:r>
              <a:rPr lang="en-US" sz="2000" dirty="0"/>
              <a:t> </a:t>
            </a:r>
            <a:r>
              <a:rPr lang="en-US" sz="2000" dirty="0" err="1"/>
              <a:t>olarak</a:t>
            </a:r>
            <a:r>
              <a:rPr lang="en-US" sz="2000" dirty="0"/>
              <a:t> </a:t>
            </a:r>
            <a:r>
              <a:rPr lang="en-US" sz="2000" dirty="0" err="1"/>
              <a:t>yalnızca</a:t>
            </a:r>
            <a:r>
              <a:rPr lang="en-US" sz="2000" dirty="0"/>
              <a:t> </a:t>
            </a:r>
            <a:r>
              <a:rPr lang="en-US" sz="2000" dirty="0" err="1"/>
              <a:t>doğrudan</a:t>
            </a:r>
            <a:r>
              <a:rPr lang="en-US" sz="2000" dirty="0"/>
              <a:t> </a:t>
            </a:r>
            <a:r>
              <a:rPr lang="en-US" sz="2000" dirty="0" err="1"/>
              <a:t>kullanılan</a:t>
            </a:r>
            <a:r>
              <a:rPr lang="en-US" sz="2000" dirty="0"/>
              <a:t> </a:t>
            </a:r>
            <a:r>
              <a:rPr lang="en-US" sz="2000" dirty="0" err="1"/>
              <a:t>ve</a:t>
            </a:r>
            <a:r>
              <a:rPr lang="en-US" sz="2000" dirty="0"/>
              <a:t> </a:t>
            </a:r>
            <a:r>
              <a:rPr lang="en-US" sz="2000" dirty="0" err="1"/>
              <a:t>çalışmayı</a:t>
            </a:r>
            <a:r>
              <a:rPr lang="en-US" sz="2000" dirty="0"/>
              <a:t> </a:t>
            </a:r>
            <a:r>
              <a:rPr lang="en-US" sz="2000" dirty="0" err="1"/>
              <a:t>destekleyen</a:t>
            </a:r>
            <a:r>
              <a:rPr lang="tr-TR" sz="2000" dirty="0"/>
              <a:t> </a:t>
            </a:r>
            <a:r>
              <a:rPr lang="en-US" sz="20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3–6 </a:t>
            </a:r>
            <a:r>
              <a:rPr lang="en-US" sz="2000" dirty="0" err="1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temel</a:t>
            </a:r>
            <a:r>
              <a:rPr lang="en-US" sz="20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tr-TR" sz="20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kaynak eklenmelidir.</a:t>
            </a:r>
          </a:p>
          <a:p>
            <a:pPr algn="just"/>
            <a:r>
              <a:rPr lang="tr-TR" sz="20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[3] ….</a:t>
            </a:r>
          </a:p>
        </p:txBody>
      </p:sp>
      <p:sp>
        <p:nvSpPr>
          <p:cNvPr id="103" name="Shape 100"/>
          <p:cNvSpPr/>
          <p:nvPr/>
        </p:nvSpPr>
        <p:spPr>
          <a:xfrm>
            <a:off x="686149" y="34933341"/>
            <a:ext cx="23829264" cy="18288"/>
          </a:xfrm>
          <a:prstGeom prst="rect">
            <a:avLst/>
          </a:prstGeom>
          <a:solidFill>
            <a:srgbClr val="8ACDCD"/>
          </a:solidFill>
          <a:ln w="12700">
            <a:solidFill>
              <a:srgbClr val="8ACDCD">
                <a:alpha val="0"/>
              </a:srgbClr>
            </a:solidFill>
            <a:prstDash val="solid"/>
          </a:ln>
        </p:spPr>
        <p:txBody>
          <a:bodyPr/>
          <a:lstStyle/>
          <a:p>
            <a:endParaRPr lang="tr-TR" sz="2400"/>
          </a:p>
        </p:txBody>
      </p:sp>
      <p:pic>
        <p:nvPicPr>
          <p:cNvPr id="110" name="Resim 109">
            <a:extLst>
              <a:ext uri="{FF2B5EF4-FFF2-40B4-BE49-F238E27FC236}">
                <a16:creationId xmlns:a16="http://schemas.microsoft.com/office/drawing/2014/main" id="{706B7BF2-6FB3-1A6C-1BA4-C966514C93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224" y="605028"/>
            <a:ext cx="3310128" cy="3310128"/>
          </a:xfrm>
          <a:prstGeom prst="rect">
            <a:avLst/>
          </a:prstGeom>
        </p:spPr>
      </p:pic>
      <p:sp>
        <p:nvSpPr>
          <p:cNvPr id="116" name="Shape 11"/>
          <p:cNvSpPr/>
          <p:nvPr/>
        </p:nvSpPr>
        <p:spPr>
          <a:xfrm>
            <a:off x="-6351" y="35451098"/>
            <a:ext cx="25207213" cy="546258"/>
          </a:xfrm>
          <a:prstGeom prst="rect">
            <a:avLst/>
          </a:prstGeom>
          <a:solidFill>
            <a:srgbClr val="008F8A"/>
          </a:solidFill>
          <a:ln w="12700">
            <a:solidFill>
              <a:srgbClr val="008F8A">
                <a:alpha val="0"/>
              </a:srgbClr>
            </a:solidFill>
            <a:prstDash val="solid"/>
          </a:ln>
        </p:spPr>
        <p:txBody>
          <a:bodyPr/>
          <a:lstStyle/>
          <a:p>
            <a:endParaRPr lang="tr-TR" sz="2400">
              <a:latin typeface="+mj-lt"/>
            </a:endParaRPr>
          </a:p>
        </p:txBody>
      </p:sp>
      <p:sp>
        <p:nvSpPr>
          <p:cNvPr id="117" name="Text 12"/>
          <p:cNvSpPr/>
          <p:nvPr/>
        </p:nvSpPr>
        <p:spPr>
          <a:xfrm>
            <a:off x="380647" y="35560826"/>
            <a:ext cx="2442653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+mj-lt"/>
                <a:ea typeface="Arial" pitchFamily="34" charset="-122"/>
                <a:cs typeface="Arial" pitchFamily="34" charset="-120"/>
              </a:rPr>
              <a:t>BALIKESİR ÜNİVERSİTESİ  •  MÜHENDİSLİK FAKÜLTESİ  •  ENDÜSTRİ MÜHENDİSLİĞİ BÖLÜMÜ</a:t>
            </a:r>
            <a:endParaRPr lang="en-US" sz="2400" dirty="0">
              <a:latin typeface="+mj-lt"/>
            </a:endParaRPr>
          </a:p>
        </p:txBody>
      </p:sp>
      <p:sp>
        <p:nvSpPr>
          <p:cNvPr id="108" name="Metin kutusu 107">
            <a:extLst>
              <a:ext uri="{FF2B5EF4-FFF2-40B4-BE49-F238E27FC236}">
                <a16:creationId xmlns:a16="http://schemas.microsoft.com/office/drawing/2014/main" id="{7E381625-3FCD-547D-EEBE-FAF8B0075224}"/>
              </a:ext>
            </a:extLst>
          </p:cNvPr>
          <p:cNvSpPr txBox="1"/>
          <p:nvPr/>
        </p:nvSpPr>
        <p:spPr>
          <a:xfrm rot="5400000">
            <a:off x="6983815" y="17769037"/>
            <a:ext cx="35999738" cy="461665"/>
          </a:xfrm>
          <a:prstGeom prst="rect">
            <a:avLst/>
          </a:prstGeom>
          <a:solidFill>
            <a:srgbClr val="EEF8F8"/>
          </a:solidFill>
        </p:spPr>
        <p:txBody>
          <a:bodyPr wrap="square" rtlCol="0">
            <a:spAutoFit/>
          </a:bodyPr>
          <a:lstStyle/>
          <a:p>
            <a:r>
              <a:rPr lang="tr-TR" sz="2400" b="1" dirty="0">
                <a:solidFill>
                  <a:srgbClr val="008A8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2025-2026 AKADEMİK YILI   BALIKESİR ÜNİVERSİTESİ   </a:t>
            </a:r>
            <a:r>
              <a:rPr lang="tr-TR" sz="24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MÜHENDİSLİK FAKÜLTESİ   </a:t>
            </a:r>
            <a:r>
              <a:rPr lang="tr-TR" sz="2400" b="1" dirty="0">
                <a:solidFill>
                  <a:srgbClr val="008A8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ENDÜSTRİ</a:t>
            </a:r>
            <a:r>
              <a:rPr lang="tr-TR" sz="24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tr-TR" sz="2400" b="1" dirty="0">
                <a:solidFill>
                  <a:srgbClr val="008A8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MÜHENDİSLİĞİ  BÖLÜMÜ   </a:t>
            </a:r>
            <a:r>
              <a:rPr lang="tr-TR" sz="24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BALIKESİR ÜNİVERSİTESİ   </a:t>
            </a:r>
            <a:r>
              <a:rPr lang="tr-TR" sz="2400" b="1" dirty="0">
                <a:solidFill>
                  <a:srgbClr val="008A8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MÜHENDİSLİK FAKÜLTESİ   </a:t>
            </a:r>
            <a:r>
              <a:rPr lang="tr-TR" sz="24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ENDÜSTRİ  MÜHENDİSLİĞİ  BÖLÜMÜ   </a:t>
            </a:r>
            <a:r>
              <a:rPr lang="tr-TR" sz="2400" b="1" dirty="0">
                <a:solidFill>
                  <a:srgbClr val="008A8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BALIKESİR ÜNİVERSİTESİ   </a:t>
            </a:r>
            <a:endParaRPr lang="tr-TR" sz="2400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Shape 97">
            <a:extLst>
              <a:ext uri="{FF2B5EF4-FFF2-40B4-BE49-F238E27FC236}">
                <a16:creationId xmlns:a16="http://schemas.microsoft.com/office/drawing/2014/main" id="{905BEB9A-6063-135B-308C-8747320B9620}"/>
              </a:ext>
            </a:extLst>
          </p:cNvPr>
          <p:cNvSpPr/>
          <p:nvPr/>
        </p:nvSpPr>
        <p:spPr>
          <a:xfrm>
            <a:off x="16864933" y="32411575"/>
            <a:ext cx="7650480" cy="484632"/>
          </a:xfrm>
          <a:prstGeom prst="rect">
            <a:avLst/>
          </a:prstGeom>
          <a:solidFill>
            <a:srgbClr val="008F8A"/>
          </a:solidFill>
          <a:ln w="12700">
            <a:solidFill>
              <a:srgbClr val="008F8A">
                <a:alpha val="0"/>
              </a:srgbClr>
            </a:solidFill>
            <a:prstDash val="solid"/>
          </a:ln>
        </p:spPr>
        <p:txBody>
          <a:bodyPr anchor="b"/>
          <a:lstStyle/>
          <a:p>
            <a:pPr algn="ctr"/>
            <a:r>
              <a:rPr lang="tr-TR" sz="3200" b="1" dirty="0">
                <a:solidFill>
                  <a:srgbClr val="FFFFFF"/>
                </a:solidFill>
                <a:latin typeface="Arial" pitchFamily="34" charset="0"/>
                <a:cs typeface="Arial" pitchFamily="34" charset="-120"/>
              </a:rPr>
              <a:t>TEŞEKKÜR</a:t>
            </a:r>
            <a:endParaRPr lang="tr-TR" sz="3200" dirty="0"/>
          </a:p>
        </p:txBody>
      </p:sp>
      <p:sp>
        <p:nvSpPr>
          <p:cNvPr id="20" name="Text 99">
            <a:extLst>
              <a:ext uri="{FF2B5EF4-FFF2-40B4-BE49-F238E27FC236}">
                <a16:creationId xmlns:a16="http://schemas.microsoft.com/office/drawing/2014/main" id="{A0344E3E-F7EB-77B3-5473-DD154B963D28}"/>
              </a:ext>
            </a:extLst>
          </p:cNvPr>
          <p:cNvSpPr/>
          <p:nvPr/>
        </p:nvSpPr>
        <p:spPr>
          <a:xfrm>
            <a:off x="16891570" y="33179630"/>
            <a:ext cx="7498080" cy="1753711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algn="just"/>
            <a:r>
              <a:rPr lang="en-US" sz="2000" dirty="0" err="1"/>
              <a:t>Danışman</a:t>
            </a:r>
            <a:r>
              <a:rPr lang="en-US" sz="2000" dirty="0"/>
              <a:t> </a:t>
            </a:r>
            <a:r>
              <a:rPr lang="en-US" sz="2000" dirty="0" err="1"/>
              <a:t>hocaya</a:t>
            </a:r>
            <a:r>
              <a:rPr lang="en-US" sz="2000" dirty="0"/>
              <a:t>, </a:t>
            </a:r>
            <a:r>
              <a:rPr lang="en-US" sz="2000" dirty="0" err="1"/>
              <a:t>veri</a:t>
            </a:r>
            <a:r>
              <a:rPr lang="en-US" sz="2000" dirty="0"/>
              <a:t> </a:t>
            </a:r>
            <a:r>
              <a:rPr lang="en-US" sz="2000" dirty="0" err="1"/>
              <a:t>toplama</a:t>
            </a:r>
            <a:r>
              <a:rPr lang="en-US" sz="2000" dirty="0"/>
              <a:t> </a:t>
            </a:r>
            <a:r>
              <a:rPr lang="en-US" sz="2000" dirty="0" err="1"/>
              <a:t>ve</a:t>
            </a:r>
            <a:r>
              <a:rPr lang="en-US" sz="2000" dirty="0"/>
              <a:t> </a:t>
            </a:r>
            <a:r>
              <a:rPr lang="en-US" sz="2000" dirty="0" err="1"/>
              <a:t>uygulama</a:t>
            </a:r>
            <a:r>
              <a:rPr lang="en-US" sz="2000" dirty="0"/>
              <a:t> </a:t>
            </a:r>
            <a:r>
              <a:rPr lang="en-US" sz="2000" dirty="0" err="1"/>
              <a:t>sürecinde</a:t>
            </a:r>
            <a:r>
              <a:rPr lang="en-US" sz="2000" dirty="0"/>
              <a:t> </a:t>
            </a:r>
            <a:r>
              <a:rPr lang="en-US" sz="2000" dirty="0" err="1"/>
              <a:t>destek</a:t>
            </a:r>
            <a:r>
              <a:rPr lang="en-US" sz="2000" dirty="0"/>
              <a:t> </a:t>
            </a:r>
            <a:r>
              <a:rPr lang="en-US" sz="2000" dirty="0" err="1"/>
              <a:t>sağlayan</a:t>
            </a:r>
            <a:r>
              <a:rPr lang="en-US" sz="2000" dirty="0"/>
              <a:t> </a:t>
            </a:r>
            <a:r>
              <a:rPr lang="en-US" sz="2000" dirty="0" err="1"/>
              <a:t>kişi</a:t>
            </a:r>
            <a:r>
              <a:rPr lang="en-US" sz="2000" dirty="0"/>
              <a:t>, </a:t>
            </a:r>
            <a:r>
              <a:rPr lang="en-US" sz="2000" dirty="0" err="1"/>
              <a:t>kurum</a:t>
            </a:r>
            <a:r>
              <a:rPr lang="en-US" sz="2000" dirty="0"/>
              <a:t> </a:t>
            </a:r>
            <a:r>
              <a:rPr lang="en-US" sz="2000" dirty="0" err="1"/>
              <a:t>ve</a:t>
            </a:r>
            <a:r>
              <a:rPr lang="en-US" sz="2000" dirty="0"/>
              <a:t> </a:t>
            </a:r>
            <a:r>
              <a:rPr lang="en-US" sz="2000" dirty="0" err="1"/>
              <a:t>birimlere</a:t>
            </a:r>
            <a:r>
              <a:rPr lang="en-US" sz="2000" dirty="0"/>
              <a:t> </a:t>
            </a:r>
            <a:r>
              <a:rPr lang="en-US" sz="2000" dirty="0" err="1"/>
              <a:t>teşekkür</a:t>
            </a:r>
            <a:r>
              <a:rPr lang="en-US" sz="2000" dirty="0"/>
              <a:t> </a:t>
            </a:r>
            <a:r>
              <a:rPr lang="en-US" sz="2000" dirty="0" err="1"/>
              <a:t>metni</a:t>
            </a:r>
            <a:r>
              <a:rPr lang="en-US" sz="2000" dirty="0"/>
              <a:t> </a:t>
            </a:r>
            <a:r>
              <a:rPr lang="tr-TR" sz="2000" dirty="0"/>
              <a:t>eklenebilir.</a:t>
            </a:r>
            <a:endParaRPr lang="tr-TR" sz="2000" dirty="0">
              <a:solidFill>
                <a:srgbClr val="111111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7CE33BF9-B54F-02B3-7722-7D673F9E36A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6416061"/>
              </p:ext>
            </p:extLst>
          </p:nvPr>
        </p:nvGraphicFramePr>
        <p:xfrm>
          <a:off x="8790484" y="24538135"/>
          <a:ext cx="7376140" cy="2560320"/>
        </p:xfrm>
        <a:graphic>
          <a:graphicData uri="http://schemas.openxmlformats.org/drawingml/2006/table">
            <a:tbl>
              <a:tblPr>
                <a:tableStyleId>{EB344D84-9AFB-497E-A393-DC336BA19D2E}</a:tableStyleId>
              </a:tblPr>
              <a:tblGrid>
                <a:gridCol w="3688070">
                  <a:extLst>
                    <a:ext uri="{9D8B030D-6E8A-4147-A177-3AD203B41FA5}">
                      <a16:colId xmlns:a16="http://schemas.microsoft.com/office/drawing/2014/main" val="1761294817"/>
                    </a:ext>
                  </a:extLst>
                </a:gridCol>
                <a:gridCol w="3688070">
                  <a:extLst>
                    <a:ext uri="{9D8B030D-6E8A-4147-A177-3AD203B41FA5}">
                      <a16:colId xmlns:a16="http://schemas.microsoft.com/office/drawing/2014/main" val="3696150485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800" b="1" dirty="0"/>
                        <a:t>Alan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800" b="1" dirty="0" err="1"/>
                        <a:t>Yazı</a:t>
                      </a:r>
                      <a:r>
                        <a:rPr lang="en-US" sz="1800" b="1" dirty="0"/>
                        <a:t> Tipi </a:t>
                      </a:r>
                      <a:r>
                        <a:rPr lang="en-US" sz="1800" b="1" dirty="0" err="1"/>
                        <a:t>ve</a:t>
                      </a:r>
                      <a:r>
                        <a:rPr lang="en-US" sz="1800" b="1" dirty="0"/>
                        <a:t> Punto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05000938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800"/>
                        <a:t>Çalışma konu başlığı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800"/>
                        <a:t>Arial Bold, 44 punto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35896527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800"/>
                        <a:t>Öğrenci ve danışman bilgileri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800"/>
                        <a:t>Arial Bold, 32 punto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47809454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800"/>
                        <a:t>Ana bölüm başlıkları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800"/>
                        <a:t>Arial Bold, 32 punto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17936620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800" dirty="0"/>
                        <a:t>Poster ana </a:t>
                      </a:r>
                      <a:r>
                        <a:rPr lang="en-US" sz="1800" dirty="0" err="1"/>
                        <a:t>metni</a:t>
                      </a:r>
                      <a:endParaRPr 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800" dirty="0"/>
                        <a:t>Arial, </a:t>
                      </a:r>
                      <a:r>
                        <a:rPr lang="tr-TR" sz="1800" dirty="0"/>
                        <a:t>en az 24</a:t>
                      </a:r>
                      <a:r>
                        <a:rPr lang="en-US" sz="1800" dirty="0"/>
                        <a:t> punto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42976201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800"/>
                        <a:t>Tablo içi metinler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800" dirty="0"/>
                        <a:t>Arial, </a:t>
                      </a:r>
                      <a:r>
                        <a:rPr lang="tr-TR" sz="1800" dirty="0"/>
                        <a:t>en az 18</a:t>
                      </a:r>
                      <a:r>
                        <a:rPr lang="en-US" sz="1800" dirty="0"/>
                        <a:t> punto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86546003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800" dirty="0" err="1"/>
                        <a:t>Şekil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ve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tablo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başlıkları</a:t>
                      </a:r>
                      <a:endParaRPr 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800" dirty="0"/>
                        <a:t>Arial, </a:t>
                      </a:r>
                      <a:r>
                        <a:rPr lang="tr-TR" sz="1800" dirty="0"/>
                        <a:t>en az 20 </a:t>
                      </a:r>
                      <a:r>
                        <a:rPr lang="en-US" sz="1800" dirty="0"/>
                        <a:t>punto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47292131"/>
                  </a:ext>
                </a:extLst>
              </a:tr>
            </a:tbl>
          </a:graphicData>
        </a:graphic>
      </p:graphicFrame>
      <p:pic>
        <p:nvPicPr>
          <p:cNvPr id="51" name="Picture 50">
            <a:extLst>
              <a:ext uri="{FF2B5EF4-FFF2-40B4-BE49-F238E27FC236}">
                <a16:creationId xmlns:a16="http://schemas.microsoft.com/office/drawing/2014/main" id="{7E7478B3-8EF9-E403-051C-8B63D1E7B9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895064" y="12088678"/>
            <a:ext cx="7589520" cy="4250525"/>
          </a:xfrm>
          <a:prstGeom prst="rect">
            <a:avLst/>
          </a:prstGeom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FFE37876-C9C2-7FA5-DFBF-B215C5BEDFC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10794"/>
          <a:stretch>
            <a:fillRect/>
          </a:stretch>
        </p:blipFill>
        <p:spPr>
          <a:xfrm>
            <a:off x="711385" y="18801238"/>
            <a:ext cx="7589520" cy="381031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1" name="Text 37">
                <a:extLst>
                  <a:ext uri="{FF2B5EF4-FFF2-40B4-BE49-F238E27FC236}">
                    <a16:creationId xmlns:a16="http://schemas.microsoft.com/office/drawing/2014/main" id="{94A1D1E2-EA19-A8FD-7951-33A127480883}"/>
                  </a:ext>
                </a:extLst>
              </p:cNvPr>
              <p:cNvSpPr/>
              <p:nvPr/>
            </p:nvSpPr>
            <p:spPr>
              <a:xfrm>
                <a:off x="8851392" y="15741586"/>
                <a:ext cx="7498080" cy="59570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254" tIns="254" rIns="254" bIns="254" rtlCol="0" anchor="t">
                <a:normAutofit/>
              </a:bodyPr>
              <a:lstStyle/>
              <a:p>
                <a:pPr algn="r"/>
                <a14:m>
                  <m:oMath xmlns:m="http://schemas.openxmlformats.org/officeDocument/2006/math">
                    <m:func>
                      <m:funcPr>
                        <m:ctrlPr>
                          <a:rPr lang="tr-TR" sz="2800" b="0" i="0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tr-TR" sz="2800" b="0" i="0" smtClean="0">
                            <a:latin typeface="Cambria Math" panose="02040503050406030204" pitchFamily="18" charset="0"/>
                          </a:rPr>
                          <m:t>max</m:t>
                        </m:r>
                      </m:fName>
                      <m:e>
                        <m:r>
                          <a:rPr lang="tr-TR" sz="2800" b="0" i="1" smtClean="0">
                            <a:latin typeface="Cambria Math" panose="02040503050406030204" pitchFamily="18" charset="0"/>
                          </a:rPr>
                          <m:t>𝑍</m:t>
                        </m:r>
                        <m:r>
                          <a:rPr lang="tr-TR" sz="2800" b="0" i="1" smtClean="0">
                            <a:latin typeface="Cambria Math" panose="02040503050406030204" pitchFamily="18" charset="0"/>
                          </a:rPr>
                          <m:t>= </m:t>
                        </m:r>
                        <m:nary>
                          <m:naryPr>
                            <m:chr m:val="∑"/>
                            <m:ctrlPr>
                              <a:rPr lang="tr-TR" sz="2800" b="0" i="1" smtClean="0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23"/>
                              </m:rPr>
                              <a:rPr lang="tr-TR" sz="2800" b="0" i="1" smtClean="0">
                                <a:latin typeface="Cambria Math" panose="02040503050406030204" pitchFamily="18" charset="0"/>
                              </a:rPr>
                              <m:t>𝑗</m:t>
                            </m:r>
                            <m:r>
                              <a:rPr lang="tr-TR" sz="2800" b="0" i="1" smtClean="0">
                                <a:latin typeface="Cambria Math" panose="02040503050406030204" pitchFamily="18" charset="0"/>
                              </a:rPr>
                              <m:t>=1</m:t>
                            </m:r>
                          </m:sub>
                          <m:sup>
                            <m:r>
                              <a:rPr lang="tr-TR" sz="28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  <m:e>
                            <m:sSub>
                              <m:sSubPr>
                                <m:ctrlPr>
                                  <a:rPr lang="tr-TR" sz="28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sz="2800" b="0" i="1" smtClean="0"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</m:e>
                              <m:sub>
                                <m:r>
                                  <a:rPr lang="tr-TR" sz="2800" b="0" i="1" smtClean="0">
                                    <a:latin typeface="Cambria Math" panose="02040503050406030204" pitchFamily="18" charset="0"/>
                                  </a:rPr>
                                  <m:t>𝑗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tr-TR" sz="28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sz="28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tr-TR" sz="2800" b="0" i="1" smtClean="0">
                                    <a:latin typeface="Cambria Math" panose="02040503050406030204" pitchFamily="18" charset="0"/>
                                  </a:rPr>
                                  <m:t>𝑗</m:t>
                                </m:r>
                              </m:sub>
                            </m:sSub>
                          </m:e>
                        </m:nary>
                        <m:r>
                          <a:rPr lang="tr-TR" sz="28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func>
                  </m:oMath>
                </a14:m>
                <a:r>
                  <a:rPr lang="tr-TR" sz="2800" dirty="0"/>
                  <a:t>                       </a:t>
                </a:r>
                <a:r>
                  <a:rPr lang="tr-TR" sz="2400" dirty="0"/>
                  <a:t>(1)     </a:t>
                </a:r>
              </a:p>
              <a:p>
                <a:pPr algn="r"/>
                <a:endParaRPr lang="tr-TR" sz="2000" dirty="0"/>
              </a:p>
              <a:p>
                <a:pPr algn="r"/>
                <a:endParaRPr lang="en-US" sz="2400" dirty="0"/>
              </a:p>
            </p:txBody>
          </p:sp>
        </mc:Choice>
        <mc:Fallback xmlns="">
          <p:sp>
            <p:nvSpPr>
              <p:cNvPr id="61" name="Text 37">
                <a:extLst>
                  <a:ext uri="{FF2B5EF4-FFF2-40B4-BE49-F238E27FC236}">
                    <a16:creationId xmlns:a16="http://schemas.microsoft.com/office/drawing/2014/main" id="{94A1D1E2-EA19-A8FD-7951-33A12748088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51392" y="15741586"/>
                <a:ext cx="7498080" cy="595703"/>
              </a:xfrm>
              <a:prstGeom prst="rect">
                <a:avLst/>
              </a:prstGeom>
              <a:blipFill>
                <a:blip r:embed="rId6"/>
                <a:stretch>
                  <a:fillRect t="-7143" r="-8130" b="-102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3" name="Text 6">
            <a:extLst>
              <a:ext uri="{FF2B5EF4-FFF2-40B4-BE49-F238E27FC236}">
                <a16:creationId xmlns:a16="http://schemas.microsoft.com/office/drawing/2014/main" id="{3E481DAA-E914-4509-27F2-8B577F575367}"/>
              </a:ext>
            </a:extLst>
          </p:cNvPr>
          <p:cNvSpPr/>
          <p:nvPr/>
        </p:nvSpPr>
        <p:spPr>
          <a:xfrm>
            <a:off x="4225195" y="3660268"/>
            <a:ext cx="158648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tr-TR" sz="3200" b="1" dirty="0">
                <a:solidFill>
                  <a:srgbClr val="008F8A"/>
                </a:solidFill>
                <a:latin typeface="+mj-lt"/>
                <a:ea typeface="Arial" pitchFamily="34" charset="-122"/>
                <a:cs typeface="Arial" pitchFamily="34" charset="-120"/>
              </a:rPr>
              <a:t>3. </a:t>
            </a:r>
            <a:r>
              <a:rPr lang="en-US" sz="3200" b="1" dirty="0" err="1">
                <a:solidFill>
                  <a:srgbClr val="008F8A"/>
                </a:solidFill>
                <a:latin typeface="+mj-lt"/>
                <a:ea typeface="Arial" pitchFamily="34" charset="-122"/>
                <a:cs typeface="Arial" pitchFamily="34" charset="-120"/>
              </a:rPr>
              <a:t>Öğrenci</a:t>
            </a:r>
            <a:r>
              <a:rPr lang="en-US" sz="3200" b="1" dirty="0">
                <a:solidFill>
                  <a:srgbClr val="008F8A"/>
                </a:solidFill>
                <a:latin typeface="+mj-lt"/>
                <a:ea typeface="Arial" pitchFamily="34" charset="-122"/>
                <a:cs typeface="Arial" pitchFamily="34" charset="-120"/>
              </a:rPr>
              <a:t> </a:t>
            </a:r>
            <a:r>
              <a:rPr lang="en-US" sz="3200" b="1" dirty="0" err="1">
                <a:solidFill>
                  <a:srgbClr val="008F8A"/>
                </a:solidFill>
                <a:latin typeface="+mj-lt"/>
                <a:ea typeface="Arial" pitchFamily="34" charset="-122"/>
                <a:cs typeface="Arial" pitchFamily="34" charset="-120"/>
              </a:rPr>
              <a:t>Okul</a:t>
            </a:r>
            <a:r>
              <a:rPr lang="en-US" sz="3200" b="1" dirty="0">
                <a:solidFill>
                  <a:srgbClr val="008F8A"/>
                </a:solidFill>
                <a:latin typeface="+mj-lt"/>
                <a:ea typeface="Arial" pitchFamily="34" charset="-122"/>
                <a:cs typeface="Arial" pitchFamily="34" charset="-120"/>
              </a:rPr>
              <a:t> No Öğrenci Ad </a:t>
            </a:r>
            <a:r>
              <a:rPr lang="en-US" sz="3200" b="1" dirty="0" err="1">
                <a:solidFill>
                  <a:srgbClr val="008F8A"/>
                </a:solidFill>
                <a:latin typeface="+mj-lt"/>
                <a:ea typeface="Arial" pitchFamily="34" charset="-122"/>
                <a:cs typeface="Arial" pitchFamily="34" charset="-120"/>
              </a:rPr>
              <a:t>Soyad</a:t>
            </a:r>
            <a:r>
              <a:rPr lang="en-US" sz="3200" b="1" dirty="0">
                <a:solidFill>
                  <a:srgbClr val="008F8A"/>
                </a:solidFill>
                <a:latin typeface="+mj-lt"/>
                <a:ea typeface="Arial" pitchFamily="34" charset="-122"/>
                <a:cs typeface="Arial" pitchFamily="34" charset="-120"/>
              </a:rPr>
              <a:t>   </a:t>
            </a:r>
            <a:endParaRPr lang="en-US" sz="3200" dirty="0">
              <a:latin typeface="+mj-l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 37">
                <a:extLst>
                  <a:ext uri="{FF2B5EF4-FFF2-40B4-BE49-F238E27FC236}">
                    <a16:creationId xmlns:a16="http://schemas.microsoft.com/office/drawing/2014/main" id="{D4DA109F-9AAA-0AC6-24C8-18248E4848AF}"/>
                  </a:ext>
                </a:extLst>
              </p:cNvPr>
              <p:cNvSpPr/>
              <p:nvPr/>
            </p:nvSpPr>
            <p:spPr>
              <a:xfrm>
                <a:off x="8866632" y="16883483"/>
                <a:ext cx="7498080" cy="162832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254" tIns="254" rIns="254" bIns="254" rtlCol="0" anchor="t">
                <a:normAutofit lnSpcReduction="10000"/>
              </a:bodyPr>
              <a:lstStyle/>
              <a:p>
                <a:pPr algn="r"/>
                <a:r>
                  <a:rPr lang="tr-TR" sz="2000" dirty="0"/>
                  <a:t> </a:t>
                </a:r>
              </a:p>
              <a:p>
                <a:pPr algn="r"/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tr-TR" sz="3000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tr-TR" sz="30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  <m:r>
                          <a:rPr lang="tr-TR" sz="3000" b="0" i="1" smtClean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tr-TR" sz="3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sSub>
                          <m:sSubPr>
                            <m:ctrlPr>
                              <a:rPr lang="tr-TR" sz="3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sz="3000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tr-TR" sz="3000" b="0" i="1" smtClean="0">
                                <a:latin typeface="Cambria Math" panose="02040503050406030204" pitchFamily="18" charset="0"/>
                              </a:rPr>
                              <m:t>𝑖𝑗</m:t>
                            </m:r>
                          </m:sub>
                        </m:sSub>
                        <m:sSub>
                          <m:sSubPr>
                            <m:ctrlPr>
                              <a:rPr lang="tr-TR" sz="3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sz="30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tr-TR" sz="3000" b="0" i="1" smtClean="0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  <m:r>
                          <a:rPr lang="en-US" sz="30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≤</m:t>
                        </m:r>
                        <m:sSub>
                          <m:sSubPr>
                            <m:ctrlPr>
                              <a:rPr lang="tr-TR" sz="3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sz="3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𝑏</m:t>
                            </m:r>
                          </m:e>
                          <m:sub>
                            <m:r>
                              <a:rPr lang="tr-TR" sz="3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nary>
                    <m:r>
                      <a:rPr lang="tr-TR" sz="3000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tr-TR" sz="3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∀</m:t>
                    </m:r>
                    <m:r>
                      <a:rPr lang="tr-TR" sz="3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𝑖</m:t>
                    </m:r>
                    <m:r>
                      <a:rPr lang="tr-TR" sz="3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=1,2,3,..,</m:t>
                    </m:r>
                    <m:r>
                      <a:rPr lang="tr-TR" sz="3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tr-TR" sz="3000" b="0" dirty="0">
                    <a:ea typeface="Cambria Math" panose="02040503050406030204" pitchFamily="18" charset="0"/>
                  </a:rPr>
                  <a:t>         </a:t>
                </a:r>
                <a:r>
                  <a:rPr lang="tr-TR" sz="2400" b="0" dirty="0">
                    <a:ea typeface="Cambria Math" panose="02040503050406030204" pitchFamily="18" charset="0"/>
                  </a:rPr>
                  <a:t>(2) </a:t>
                </a:r>
              </a:p>
              <a:p>
                <a:pPr algn="r"/>
                <a:endParaRPr lang="tr-TR" sz="2400" b="0" dirty="0">
                  <a:ea typeface="Cambria Math" panose="02040503050406030204" pitchFamily="18" charset="0"/>
                </a:endParaRPr>
              </a:p>
              <a:p>
                <a:pPr algn="r"/>
                <a14:m>
                  <m:oMath xmlns:m="http://schemas.openxmlformats.org/officeDocument/2006/math">
                    <m:sSub>
                      <m:sSubPr>
                        <m:ctrlPr>
                          <a:rPr lang="tr-TR" sz="2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sz="28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tr-TR" sz="28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  <m:r>
                      <a:rPr lang="tr-TR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0 ,  </m:t>
                    </m:r>
                    <m:r>
                      <a:rPr lang="tr-TR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∀</m:t>
                    </m:r>
                    <m:r>
                      <a:rPr lang="tr-TR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𝑗</m:t>
                    </m:r>
                    <m:r>
                      <a:rPr lang="tr-TR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=1,2,3,..,</m:t>
                    </m:r>
                    <m:r>
                      <a:rPr lang="tr-TR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tr-TR" sz="2800" dirty="0"/>
                  <a:t>                </a:t>
                </a:r>
                <a:r>
                  <a:rPr lang="tr-TR" sz="2400" dirty="0"/>
                  <a:t>(3)</a:t>
                </a:r>
                <a:endParaRPr lang="en-US" sz="2400" dirty="0"/>
              </a:p>
            </p:txBody>
          </p:sp>
        </mc:Choice>
        <mc:Fallback xmlns="">
          <p:sp>
            <p:nvSpPr>
              <p:cNvPr id="5" name="Text 37">
                <a:extLst>
                  <a:ext uri="{FF2B5EF4-FFF2-40B4-BE49-F238E27FC236}">
                    <a16:creationId xmlns:a16="http://schemas.microsoft.com/office/drawing/2014/main" id="{D4DA109F-9AAA-0AC6-24C8-18248E4848A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66632" y="16883483"/>
                <a:ext cx="7498080" cy="1628320"/>
              </a:xfrm>
              <a:prstGeom prst="rect">
                <a:avLst/>
              </a:prstGeom>
              <a:blipFill>
                <a:blip r:embed="rId7"/>
                <a:stretch>
                  <a:fillRect r="-3496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 37">
            <a:extLst>
              <a:ext uri="{FF2B5EF4-FFF2-40B4-BE49-F238E27FC236}">
                <a16:creationId xmlns:a16="http://schemas.microsoft.com/office/drawing/2014/main" id="{116408E0-9634-E522-FE68-39A8561DDE93}"/>
              </a:ext>
            </a:extLst>
          </p:cNvPr>
          <p:cNvSpPr/>
          <p:nvPr/>
        </p:nvSpPr>
        <p:spPr>
          <a:xfrm>
            <a:off x="8917247" y="14111936"/>
            <a:ext cx="7498080" cy="16283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algn="just"/>
            <a:endParaRPr lang="tr-TR" sz="2400" dirty="0"/>
          </a:p>
        </p:txBody>
      </p:sp>
      <p:sp>
        <p:nvSpPr>
          <p:cNvPr id="27" name="Text 37">
            <a:extLst>
              <a:ext uri="{FF2B5EF4-FFF2-40B4-BE49-F238E27FC236}">
                <a16:creationId xmlns:a16="http://schemas.microsoft.com/office/drawing/2014/main" id="{38C29DB6-E4BA-2512-2C2C-FAEC24827A0E}"/>
              </a:ext>
            </a:extLst>
          </p:cNvPr>
          <p:cNvSpPr/>
          <p:nvPr/>
        </p:nvSpPr>
        <p:spPr>
          <a:xfrm>
            <a:off x="8866632" y="16320370"/>
            <a:ext cx="7498080" cy="595703"/>
          </a:xfrm>
          <a:prstGeom prst="rect">
            <a:avLst/>
          </a:prstGeom>
          <a:noFill/>
          <a:ln>
            <a:noFill/>
          </a:ln>
        </p:spPr>
        <p:txBody>
          <a:bodyPr wrap="square" lIns="254" tIns="254" rIns="254" bIns="254" rtlCol="0" anchor="t">
            <a:normAutofit/>
          </a:bodyPr>
          <a:lstStyle/>
          <a:p>
            <a:r>
              <a:rPr lang="tr-TR" sz="2400" dirty="0"/>
              <a:t>Kısıtlar;</a:t>
            </a:r>
          </a:p>
          <a:p>
            <a:endParaRPr lang="en-US" sz="2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 37">
                <a:extLst>
                  <a:ext uri="{FF2B5EF4-FFF2-40B4-BE49-F238E27FC236}">
                    <a16:creationId xmlns:a16="http://schemas.microsoft.com/office/drawing/2014/main" id="{B829808D-BA0B-BC9E-F44C-604706EF2A64}"/>
                  </a:ext>
                </a:extLst>
              </p:cNvPr>
              <p:cNvSpPr/>
              <p:nvPr/>
            </p:nvSpPr>
            <p:spPr>
              <a:xfrm>
                <a:off x="8730716" y="18849516"/>
                <a:ext cx="7498080" cy="14842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254" tIns="254" rIns="254" bIns="254" rtlCol="0" anchor="t">
                <a:normAutofit/>
              </a:bodyPr>
              <a:lstStyle/>
              <a:p>
                <a:r>
                  <a:rPr lang="tr-TR" sz="2400" dirty="0"/>
                  <a:t>Burada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r-TR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tr-TR" sz="2400" i="1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tr-TR" sz="2400" dirty="0"/>
                  <a:t> karar değişkenini,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r-TR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sz="2400" i="1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tr-TR" sz="2400" i="1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tr-TR" sz="24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tr-TR" sz="2400" dirty="0"/>
                  <a:t>birim kârı, </a:t>
                </a:r>
                <a14:m>
                  <m:oMath xmlns:m="http://schemas.openxmlformats.org/officeDocument/2006/math">
                    <m:r>
                      <a:rPr lang="tr-TR" sz="2400" b="0" i="0" smtClean="0"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tr-TR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sz="2400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tr-TR" sz="2400" i="1">
                            <a:latin typeface="Cambria Math" panose="02040503050406030204" pitchFamily="18" charset="0"/>
                          </a:rPr>
                          <m:t>𝑖𝑗</m:t>
                        </m:r>
                      </m:sub>
                    </m:sSub>
                    <m:r>
                      <a:rPr lang="tr-TR" sz="24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tr-TR" sz="2400" dirty="0"/>
                  <a:t>kaynak kullanım katsayısını ve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r-TR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tr-TR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tr-TR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tr-TR" sz="2400" dirty="0"/>
                  <a:t>ise kaynak kapasitesini göstermektedir. </a:t>
                </a:r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31" name="Text 37">
                <a:extLst>
                  <a:ext uri="{FF2B5EF4-FFF2-40B4-BE49-F238E27FC236}">
                    <a16:creationId xmlns:a16="http://schemas.microsoft.com/office/drawing/2014/main" id="{B829808D-BA0B-BC9E-F44C-604706EF2A6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30716" y="18849516"/>
                <a:ext cx="7498080" cy="1484225"/>
              </a:xfrm>
              <a:prstGeom prst="rect">
                <a:avLst/>
              </a:prstGeom>
              <a:blipFill>
                <a:blip r:embed="rId8"/>
                <a:stretch>
                  <a:fillRect l="-2439" t="-6148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456</TotalTime>
  <Words>887</Words>
  <Application>Microsoft Office PowerPoint</Application>
  <PresentationFormat>Custom</PresentationFormat>
  <Paragraphs>97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Cambria Math</vt:lpstr>
      <vt:lpstr>Office Theme</vt:lpstr>
      <vt:lpstr>PowerPoint Presentation</vt:lpstr>
    </vt:vector>
  </TitlesOfParts>
  <Company>OpenAI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Poster Şablonu 70x100 cm - Düzenlenmiş</dc:title>
  <dc:subject>Balıkesir Üniversitesi Endüstri Mühendisliği Poster Şablonu</dc:subject>
  <dc:creator>OpenAI</dc:creator>
  <cp:lastModifiedBy>MSKa</cp:lastModifiedBy>
  <cp:revision>33</cp:revision>
  <dcterms:created xsi:type="dcterms:W3CDTF">2026-06-04T08:31:36Z</dcterms:created>
  <dcterms:modified xsi:type="dcterms:W3CDTF">2026-08-04T13:33:23Z</dcterms:modified>
</cp:coreProperties>
</file>