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3"/>
  </p:notesMasterIdLst>
  <p:sldIdLst>
    <p:sldId id="256" r:id="rId2"/>
  </p:sldIdLst>
  <p:sldSz cx="25201563" cy="35999738"/>
  <p:notesSz cx="35999738" cy="252015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8"/>
    <a:srgbClr val="008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25" d="100"/>
          <a:sy n="25" d="100"/>
        </p:scale>
        <p:origin x="1843" y="-17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004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70x100 cm dikey poster şablonu. Firma logosu, QR kod ve üniversite-sanayi iş birliği ibareleri kaldırılmıştır. Başlık ve metin içerikleri PosterSablon_04052017 belgesindeki başlıklara göre düzenlenmiştir.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4">
            <a:extLst>
              <a:ext uri="{FF2B5EF4-FFF2-40B4-BE49-F238E27FC236}">
                <a16:creationId xmlns:a16="http://schemas.microsoft.com/office/drawing/2014/main" id="{8BD0D3A3-DE26-E720-EB2B-7AF961A202E6}"/>
              </a:ext>
            </a:extLst>
          </p:cNvPr>
          <p:cNvSpPr/>
          <p:nvPr/>
        </p:nvSpPr>
        <p:spPr>
          <a:xfrm>
            <a:off x="-33226" y="35272790"/>
            <a:ext cx="25199950" cy="201168"/>
          </a:xfrm>
          <a:prstGeom prst="rect">
            <a:avLst/>
          </a:prstGeom>
          <a:solidFill>
            <a:srgbClr val="34B9BD"/>
          </a:solidFill>
          <a:ln w="12700">
            <a:solidFill>
              <a:srgbClr val="34B9B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5200864" cy="5349240"/>
          </a:xfrm>
          <a:prstGeom prst="rect">
            <a:avLst/>
          </a:prstGeom>
          <a:solidFill>
            <a:srgbClr val="EEF8F8"/>
          </a:solidFill>
          <a:ln w="12700">
            <a:solidFill>
              <a:srgbClr val="EEF8F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5394960"/>
            <a:ext cx="25200864" cy="109728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7" name="Text 4"/>
          <p:cNvSpPr/>
          <p:nvPr/>
        </p:nvSpPr>
        <p:spPr>
          <a:xfrm>
            <a:off x="4142189" y="886481"/>
            <a:ext cx="16367760" cy="15278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4400" b="1" dirty="0">
                <a:solidFill>
                  <a:srgbClr val="004E79"/>
                </a:solidFill>
                <a:latin typeface="+mj-lt"/>
                <a:ea typeface="Arial" pitchFamily="34" charset="-122"/>
                <a:cs typeface="Arial" pitchFamily="34" charset="-120"/>
              </a:rPr>
              <a:t>ENDÜSTRİ MÜHENDİSLİĞİ TASARIMI II</a:t>
            </a:r>
            <a:r>
              <a:rPr lang="en-US" sz="4400" b="1" dirty="0">
                <a:solidFill>
                  <a:srgbClr val="004E79"/>
                </a:solidFill>
                <a:latin typeface="+mj-lt"/>
                <a:ea typeface="Arial" pitchFamily="34" charset="-122"/>
                <a:cs typeface="Arial" pitchFamily="34" charset="-120"/>
              </a:rPr>
              <a:t> KONU BAŞLIĞI</a:t>
            </a:r>
            <a:r>
              <a:rPr lang="tr-TR" sz="4400" b="1" dirty="0">
                <a:solidFill>
                  <a:srgbClr val="004E79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endParaRPr lang="en-US" sz="4400" dirty="0">
              <a:latin typeface="+mj-lt"/>
            </a:endParaRPr>
          </a:p>
        </p:txBody>
      </p:sp>
      <p:sp>
        <p:nvSpPr>
          <p:cNvPr id="9" name="Text 6"/>
          <p:cNvSpPr/>
          <p:nvPr/>
        </p:nvSpPr>
        <p:spPr>
          <a:xfrm>
            <a:off x="4206240" y="3124218"/>
            <a:ext cx="15864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1. </a:t>
            </a:r>
            <a:r>
              <a:rPr lang="en-US" sz="3200" b="1" dirty="0" err="1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Öğrenci</a:t>
            </a:r>
            <a:r>
              <a:rPr lang="en-US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 Okul No, Öğrenci Ad Soyad   •   </a:t>
            </a:r>
            <a:r>
              <a:rPr lang="tr-TR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2. </a:t>
            </a:r>
            <a:r>
              <a:rPr lang="en-US" sz="3200" b="1" dirty="0" err="1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Öğrenci</a:t>
            </a:r>
            <a:r>
              <a:rPr lang="en-US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 Okul No, Öğrenci Ad Soyad</a:t>
            </a:r>
            <a:endParaRPr lang="en-US" sz="3200" dirty="0">
              <a:latin typeface="+mj-lt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206240" y="4471416"/>
            <a:ext cx="1586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4E79"/>
                </a:solidFill>
                <a:latin typeface="+mj-lt"/>
                <a:ea typeface="Arial" pitchFamily="34" charset="-122"/>
                <a:cs typeface="Arial" pitchFamily="34" charset="-120"/>
              </a:rPr>
              <a:t>Danışman Ünvan, Ad, Soyad</a:t>
            </a:r>
            <a:endParaRPr lang="en-US" sz="3200" dirty="0">
              <a:latin typeface="+mj-lt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20939760" y="749808"/>
            <a:ext cx="338328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5240">
            <a:solidFill>
              <a:srgbClr val="004E79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12" name="Text 9"/>
          <p:cNvSpPr/>
          <p:nvPr/>
        </p:nvSpPr>
        <p:spPr>
          <a:xfrm>
            <a:off x="21232368" y="1380744"/>
            <a:ext cx="2788920" cy="11910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tr-TR" sz="1700" b="1" dirty="0">
                <a:solidFill>
                  <a:srgbClr val="00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İŞLETME LOGOSU (VARSA)</a:t>
            </a:r>
            <a:br>
              <a:rPr lang="tr-TR" sz="1700" b="1" dirty="0">
                <a:solidFill>
                  <a:srgbClr val="00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tr-TR" sz="1700" b="1" dirty="0">
                <a:solidFill>
                  <a:srgbClr val="004E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YOKSA BU ALANI KALDIRIN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685800" y="5715000"/>
            <a:ext cx="23829264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7" name="Text 14"/>
          <p:cNvSpPr/>
          <p:nvPr/>
        </p:nvSpPr>
        <p:spPr>
          <a:xfrm>
            <a:off x="731520" y="5779008"/>
            <a:ext cx="237378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</a:t>
            </a:r>
            <a:endParaRPr lang="en-US" sz="3600" dirty="0"/>
          </a:p>
        </p:txBody>
      </p:sp>
      <p:sp>
        <p:nvSpPr>
          <p:cNvPr id="18" name="Text 15"/>
          <p:cNvSpPr/>
          <p:nvPr/>
        </p:nvSpPr>
        <p:spPr>
          <a:xfrm>
            <a:off x="786384" y="6437375"/>
            <a:ext cx="23628096" cy="22344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2400" dirty="0"/>
              <a:t>Bu poster, </a:t>
            </a:r>
            <a:r>
              <a:rPr lang="en-US" sz="2400" dirty="0" err="1"/>
              <a:t>öğrencilere</a:t>
            </a:r>
            <a:r>
              <a:rPr lang="en-US" sz="2400" dirty="0"/>
              <a:t> </a:t>
            </a:r>
            <a:r>
              <a:rPr lang="en-US" sz="2400" dirty="0" err="1"/>
              <a:t>örnek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şablon</a:t>
            </a:r>
            <a:r>
              <a:rPr lang="en-US" sz="2400" dirty="0"/>
              <a:t> </a:t>
            </a:r>
            <a:r>
              <a:rPr lang="en-US" sz="2400" dirty="0" err="1"/>
              <a:t>olması</a:t>
            </a:r>
            <a:r>
              <a:rPr lang="en-US" sz="2400" dirty="0"/>
              <a:t> </a:t>
            </a:r>
            <a:r>
              <a:rPr lang="en-US" sz="2400" dirty="0" err="1"/>
              <a:t>amacıyla</a:t>
            </a:r>
            <a:r>
              <a:rPr lang="en-US" sz="2400" dirty="0"/>
              <a:t> </a:t>
            </a:r>
            <a:r>
              <a:rPr lang="en-US" sz="2400" dirty="0" err="1"/>
              <a:t>hazırlanmıştır</a:t>
            </a:r>
            <a:r>
              <a:rPr lang="en-US" sz="2400" dirty="0"/>
              <a:t>. </a:t>
            </a:r>
            <a:r>
              <a:rPr lang="en-US" sz="2400" dirty="0" err="1"/>
              <a:t>Özet</a:t>
            </a:r>
            <a:r>
              <a:rPr lang="en-US" sz="2400" dirty="0"/>
              <a:t> </a:t>
            </a:r>
            <a:r>
              <a:rPr lang="en-US" sz="2400" dirty="0" err="1"/>
              <a:t>bölümünde</a:t>
            </a:r>
            <a:r>
              <a:rPr lang="en-US" sz="2400" dirty="0"/>
              <a:t> </a:t>
            </a:r>
            <a:r>
              <a:rPr lang="en-US" sz="2400" dirty="0" err="1"/>
              <a:t>proje</a:t>
            </a:r>
            <a:r>
              <a:rPr lang="en-US" sz="2400" dirty="0"/>
              <a:t> </a:t>
            </a:r>
            <a:r>
              <a:rPr lang="en-US" sz="2400" dirty="0" err="1"/>
              <a:t>problemi</a:t>
            </a:r>
            <a:r>
              <a:rPr lang="en-US" sz="2400" dirty="0"/>
              <a:t>, </a:t>
            </a:r>
            <a:r>
              <a:rPr lang="en-US" sz="2400" dirty="0" err="1"/>
              <a:t>incelenen</a:t>
            </a:r>
            <a:r>
              <a:rPr lang="en-US" sz="2400" dirty="0"/>
              <a:t> </a:t>
            </a:r>
            <a:r>
              <a:rPr lang="en-US" sz="2400" dirty="0" err="1"/>
              <a:t>süreç</a:t>
            </a:r>
            <a:r>
              <a:rPr lang="en-US" sz="2400" dirty="0"/>
              <a:t>/</a:t>
            </a:r>
            <a:r>
              <a:rPr lang="en-US" sz="2400" dirty="0" err="1"/>
              <a:t>sistem</a:t>
            </a:r>
            <a:r>
              <a:rPr lang="en-US" sz="2400" dirty="0"/>
              <a:t>,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yöntem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geliştirilen</a:t>
            </a:r>
            <a:r>
              <a:rPr lang="en-US" sz="2400" dirty="0"/>
              <a:t> </a:t>
            </a:r>
            <a:r>
              <a:rPr lang="en-US" sz="2400" dirty="0" err="1"/>
              <a:t>çözüm</a:t>
            </a:r>
            <a:r>
              <a:rPr lang="en-US" sz="2400" dirty="0"/>
              <a:t> </a:t>
            </a:r>
            <a:r>
              <a:rPr lang="en-US" sz="2400" dirty="0" err="1"/>
              <a:t>yaklaşımı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çalışmanın</a:t>
            </a:r>
            <a:r>
              <a:rPr lang="en-US" sz="2400" dirty="0"/>
              <a:t> </a:t>
            </a:r>
            <a:r>
              <a:rPr lang="en-US" sz="2400" dirty="0" err="1"/>
              <a:t>beklenen</a:t>
            </a:r>
            <a:r>
              <a:rPr lang="en-US" sz="2400" dirty="0"/>
              <a:t> </a:t>
            </a:r>
            <a:r>
              <a:rPr lang="en-US" sz="2400" dirty="0" err="1"/>
              <a:t>katkısı</a:t>
            </a:r>
            <a:r>
              <a:rPr lang="en-US" sz="2400" dirty="0"/>
              <a:t> </a:t>
            </a:r>
            <a:r>
              <a:rPr lang="en-US" sz="2400" dirty="0" err="1"/>
              <a:t>kısa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anlaşılır</a:t>
            </a:r>
            <a:r>
              <a:rPr lang="en-US" sz="2400" dirty="0"/>
              <a:t> </a:t>
            </a:r>
            <a:r>
              <a:rPr lang="en-US" sz="2400" dirty="0" err="1"/>
              <a:t>biçimde</a:t>
            </a:r>
            <a:r>
              <a:rPr lang="en-US" sz="2400" dirty="0"/>
              <a:t> </a:t>
            </a:r>
            <a:r>
              <a:rPr lang="en-US" sz="2400" dirty="0" err="1"/>
              <a:t>açıklanmalıdır</a:t>
            </a:r>
            <a:r>
              <a:rPr lang="en-US" sz="2400" dirty="0"/>
              <a:t>.</a:t>
            </a:r>
            <a:endParaRPr lang="tr-TR" sz="2400" dirty="0"/>
          </a:p>
          <a:p>
            <a:endParaRPr lang="tr-TR" sz="2400" dirty="0"/>
          </a:p>
          <a:p>
            <a:endParaRPr lang="en-US" sz="2400" dirty="0"/>
          </a:p>
          <a:p>
            <a:r>
              <a:rPr lang="en-US" sz="2400" b="1" dirty="0" err="1"/>
              <a:t>Anahtar</a:t>
            </a:r>
            <a:r>
              <a:rPr lang="en-US" sz="2400" b="1" dirty="0"/>
              <a:t> </a:t>
            </a:r>
            <a:r>
              <a:rPr lang="en-US" sz="2400" b="1" dirty="0" err="1"/>
              <a:t>Kelimeler</a:t>
            </a:r>
            <a:r>
              <a:rPr lang="en-US" sz="2400" b="1" dirty="0"/>
              <a:t>:</a:t>
            </a:r>
            <a:r>
              <a:rPr lang="en-US" sz="2400" dirty="0"/>
              <a:t> En </a:t>
            </a:r>
            <a:r>
              <a:rPr lang="en-US" sz="2400" dirty="0" err="1"/>
              <a:t>fazla</a:t>
            </a:r>
            <a:r>
              <a:rPr lang="en-US" sz="2400" dirty="0"/>
              <a:t> 5 </a:t>
            </a:r>
            <a:r>
              <a:rPr lang="en-US" sz="2400" dirty="0" err="1"/>
              <a:t>anahtar</a:t>
            </a:r>
            <a:r>
              <a:rPr lang="en-US" sz="2400" dirty="0"/>
              <a:t> </a:t>
            </a:r>
            <a:r>
              <a:rPr lang="en-US" sz="2400" dirty="0" err="1"/>
              <a:t>kelime</a:t>
            </a:r>
            <a:r>
              <a:rPr lang="en-US" sz="2400" dirty="0"/>
              <a:t> </a:t>
            </a:r>
            <a:r>
              <a:rPr lang="en-US" sz="2400" dirty="0" err="1"/>
              <a:t>yazılmalıdır</a:t>
            </a:r>
            <a:r>
              <a:rPr lang="en-US" sz="2400" dirty="0"/>
              <a:t>. Her </a:t>
            </a:r>
            <a:r>
              <a:rPr lang="en-US" sz="2400" dirty="0" err="1"/>
              <a:t>anahtar</a:t>
            </a:r>
            <a:r>
              <a:rPr lang="en-US" sz="2400" dirty="0"/>
              <a:t> </a:t>
            </a:r>
            <a:r>
              <a:rPr lang="en-US" sz="2400" dirty="0" err="1"/>
              <a:t>kelimenin</a:t>
            </a:r>
            <a:r>
              <a:rPr lang="en-US" sz="2400" dirty="0"/>
              <a:t> ilk </a:t>
            </a:r>
            <a:r>
              <a:rPr lang="en-US" sz="2400" dirty="0" err="1"/>
              <a:t>harfi</a:t>
            </a:r>
            <a:r>
              <a:rPr lang="en-US" sz="2400" dirty="0"/>
              <a:t> </a:t>
            </a:r>
            <a:r>
              <a:rPr lang="en-US" sz="2400" dirty="0" err="1"/>
              <a:t>büyük</a:t>
            </a:r>
            <a:r>
              <a:rPr lang="en-US" sz="2400" dirty="0"/>
              <a:t> </a:t>
            </a:r>
            <a:r>
              <a:rPr lang="en-US" sz="2400" dirty="0" err="1"/>
              <a:t>olmalı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tr-TR" sz="2400" dirty="0"/>
              <a:t>anahtar </a:t>
            </a:r>
            <a:r>
              <a:rPr lang="en-US" sz="2400" dirty="0" err="1"/>
              <a:t>kelimeler</a:t>
            </a:r>
            <a:r>
              <a:rPr lang="en-US" sz="2400" dirty="0"/>
              <a:t> </a:t>
            </a:r>
            <a:r>
              <a:rPr lang="en-US" sz="2400" dirty="0" err="1"/>
              <a:t>virgül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ayrılmalıdır</a:t>
            </a:r>
            <a:r>
              <a:rPr lang="en-US" sz="2400" dirty="0"/>
              <a:t>.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Shape 16"/>
          <p:cNvSpPr/>
          <p:nvPr/>
        </p:nvSpPr>
        <p:spPr>
          <a:xfrm>
            <a:off x="685800" y="8626601"/>
            <a:ext cx="23829264" cy="18288"/>
          </a:xfrm>
          <a:prstGeom prst="rect">
            <a:avLst/>
          </a:prstGeom>
          <a:solidFill>
            <a:srgbClr val="8ACDCD"/>
          </a:solidFill>
          <a:ln w="12700">
            <a:solidFill>
              <a:srgbClr val="8ACDC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22" name="Shape 19"/>
          <p:cNvSpPr/>
          <p:nvPr/>
        </p:nvSpPr>
        <p:spPr>
          <a:xfrm>
            <a:off x="685800" y="8942832"/>
            <a:ext cx="7650480" cy="55321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23" name="Shape 20"/>
          <p:cNvSpPr/>
          <p:nvPr/>
        </p:nvSpPr>
        <p:spPr>
          <a:xfrm>
            <a:off x="685800" y="8942832"/>
            <a:ext cx="7650480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 anchor="ctr"/>
          <a:lstStyle/>
          <a:p>
            <a:endParaRPr lang="tr-TR" sz="4000" dirty="0"/>
          </a:p>
        </p:txBody>
      </p:sp>
      <p:sp>
        <p:nvSpPr>
          <p:cNvPr id="24" name="Text 21"/>
          <p:cNvSpPr/>
          <p:nvPr/>
        </p:nvSpPr>
        <p:spPr>
          <a:xfrm>
            <a:off x="731520" y="8949880"/>
            <a:ext cx="7559040" cy="477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GİRİŞ VE ÇALIŞMANIN AMACI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731520" y="9570686"/>
            <a:ext cx="7498080" cy="568775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 algn="just">
              <a:buNone/>
            </a:pP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Giriş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bölümü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posteri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inceleyenlerin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çalışma</a:t>
            </a:r>
            <a:r>
              <a:rPr lang="tr-TR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anlayıp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değerlendirebilmesini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sağlamak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için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yeterli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bilgileri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içermeli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çalışmanın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yapılmasının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gereği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amacı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kısaca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anlatılmalıdır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/>
            <a:r>
              <a:rPr lang="en-US" sz="2400" dirty="0" err="1"/>
              <a:t>Çalışmanın</a:t>
            </a:r>
            <a:r>
              <a:rPr lang="en-US" sz="2400" dirty="0"/>
              <a:t> </a:t>
            </a:r>
            <a:r>
              <a:rPr lang="en-US" sz="2400" dirty="0" err="1"/>
              <a:t>konusu</a:t>
            </a:r>
            <a:r>
              <a:rPr lang="en-US" sz="2400" dirty="0"/>
              <a:t>, </a:t>
            </a:r>
            <a:r>
              <a:rPr lang="en-US" sz="2400" dirty="0" err="1"/>
              <a:t>önemi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amacı</a:t>
            </a:r>
            <a:r>
              <a:rPr lang="en-US" sz="2400" dirty="0"/>
              <a:t> </a:t>
            </a:r>
            <a:r>
              <a:rPr lang="en-US" sz="2400" dirty="0" err="1"/>
              <a:t>kısaca</a:t>
            </a:r>
            <a:r>
              <a:rPr lang="en-US" sz="2400" dirty="0"/>
              <a:t> </a:t>
            </a:r>
            <a:r>
              <a:rPr lang="en-US" sz="2400" dirty="0" err="1"/>
              <a:t>açıklanmalıdır</a:t>
            </a:r>
            <a:r>
              <a:rPr lang="en-US" sz="2400" dirty="0"/>
              <a:t>.</a:t>
            </a:r>
            <a:endParaRPr lang="tr-TR" sz="2400" dirty="0"/>
          </a:p>
          <a:p>
            <a:pPr algn="just"/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/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Giriş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bölümünde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çalışmayla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ilgili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literatür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kısaca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verilebilir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</a:p>
        </p:txBody>
      </p:sp>
      <p:sp>
        <p:nvSpPr>
          <p:cNvPr id="28" name="Text 25"/>
          <p:cNvSpPr/>
          <p:nvPr/>
        </p:nvSpPr>
        <p:spPr>
          <a:xfrm>
            <a:off x="786384" y="22855356"/>
            <a:ext cx="6973824" cy="450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20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Şekil 1</a:t>
            </a:r>
            <a:r>
              <a:rPr lang="en-US" sz="2000" dirty="0"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tr-TR" sz="2000" dirty="0">
                <a:latin typeface="Arial" pitchFamily="34" charset="0"/>
                <a:ea typeface="Arial" pitchFamily="34" charset="-122"/>
                <a:cs typeface="Arial" pitchFamily="34" charset="-120"/>
              </a:rPr>
              <a:t>Günlük Bazda Fabrika Üretim Verileri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1385" y="23649919"/>
            <a:ext cx="7498080" cy="1052781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Poster </a:t>
            </a:r>
            <a:r>
              <a:rPr lang="en-US" sz="2400" b="1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Formatı</a:t>
            </a:r>
            <a:r>
              <a:rPr lang="en-US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Yazım</a:t>
            </a:r>
            <a:r>
              <a:rPr lang="en-US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Kuralları</a:t>
            </a:r>
            <a:r>
              <a:rPr lang="tr-TR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400" dirty="0"/>
              <a:t>Poster, 70 × 100 cm </a:t>
            </a:r>
            <a:r>
              <a:rPr lang="en-US" sz="2400" dirty="0" err="1"/>
              <a:t>dikey</a:t>
            </a:r>
            <a:r>
              <a:rPr lang="en-US" sz="2400" dirty="0"/>
              <a:t> </a:t>
            </a:r>
            <a:r>
              <a:rPr lang="en-US" sz="2400" dirty="0" err="1"/>
              <a:t>formatta</a:t>
            </a:r>
            <a:r>
              <a:rPr lang="en-US" sz="2400" dirty="0"/>
              <a:t> </a:t>
            </a:r>
            <a:r>
              <a:rPr lang="en-US" sz="2400" dirty="0" err="1"/>
              <a:t>hazırlanmalı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fotoblok</a:t>
            </a:r>
            <a:r>
              <a:rPr lang="en-US" sz="2400" dirty="0"/>
              <a:t>/</a:t>
            </a:r>
            <a:r>
              <a:rPr lang="en-US" sz="2400" dirty="0" err="1"/>
              <a:t>mukavva</a:t>
            </a:r>
            <a:r>
              <a:rPr lang="en-US" sz="2400" dirty="0"/>
              <a:t> </a:t>
            </a:r>
            <a:r>
              <a:rPr lang="en-US" sz="2400" dirty="0" err="1"/>
              <a:t>baskı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teslim</a:t>
            </a:r>
            <a:r>
              <a:rPr lang="en-US" sz="2400" dirty="0"/>
              <a:t> </a:t>
            </a:r>
            <a:r>
              <a:rPr lang="en-US" sz="2400" dirty="0" err="1"/>
              <a:t>edilmelidir</a:t>
            </a:r>
            <a:r>
              <a:rPr lang="en-US" sz="2400" dirty="0"/>
              <a:t>.</a:t>
            </a:r>
            <a:endParaRPr lang="tr-TR" sz="2400" dirty="0"/>
          </a:p>
          <a:p>
            <a:pPr algn="just"/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Çalışma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başlığı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öğrenci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isimleri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danışman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bilgisi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bölüm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başlıkları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posterde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açık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dengeli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okunabilir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şekilde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almalıdır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Poster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metni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tablo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şekiller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uzaktan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rahatlıkla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okunabilecek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biçimde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düzenlenmelidir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/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Uzun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paragraflar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yerine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açık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maddelemeye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uygun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ifadeler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tercih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edilmelidir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tr-TR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/>
              <a:t>Okunabilirliği</a:t>
            </a:r>
            <a:r>
              <a:rPr lang="en-US" sz="2400" dirty="0"/>
              <a:t> </a:t>
            </a:r>
            <a:r>
              <a:rPr lang="en-US" sz="2400" dirty="0" err="1"/>
              <a:t>artırmak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paragraflar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satır</a:t>
            </a:r>
            <a:r>
              <a:rPr lang="en-US" sz="2400" dirty="0"/>
              <a:t> </a:t>
            </a:r>
            <a:r>
              <a:rPr lang="en-US" sz="2400" dirty="0" err="1"/>
              <a:t>boşluk</a:t>
            </a:r>
            <a:r>
              <a:rPr lang="en-US" sz="2400" dirty="0"/>
              <a:t> </a:t>
            </a:r>
            <a:r>
              <a:rPr lang="en-US" sz="2400" dirty="0" err="1"/>
              <a:t>bırakılmalıdır</a:t>
            </a:r>
            <a:r>
              <a:rPr lang="tr-TR" sz="2400" dirty="0"/>
              <a:t>.</a:t>
            </a: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Vurgulanmak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istenen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ifadeler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kalın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altı</a:t>
            </a:r>
            <a:r>
              <a:rPr lang="en-US" sz="2400" u="sng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çizili</a:t>
            </a:r>
            <a:r>
              <a:rPr lang="en-US" sz="2400" u="sng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olarak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yazılabilir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Ancak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okumayı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zorlaştırabileceği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için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yazı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kullanımından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kaçınılmalıdır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  <a:p>
            <a:pPr algn="just"/>
            <a:r>
              <a:rPr lang="en-US" sz="2400" dirty="0" err="1"/>
              <a:t>Yazı</a:t>
            </a:r>
            <a:r>
              <a:rPr lang="en-US" sz="2400" dirty="0"/>
              <a:t> tipi </a:t>
            </a:r>
            <a:r>
              <a:rPr lang="en-US" sz="2400" dirty="0" err="1"/>
              <a:t>ve</a:t>
            </a:r>
            <a:r>
              <a:rPr lang="en-US" sz="2400" dirty="0"/>
              <a:t> punto </a:t>
            </a:r>
            <a:r>
              <a:rPr lang="en-US" sz="2400" dirty="0" err="1"/>
              <a:t>düzeni</a:t>
            </a:r>
            <a:r>
              <a:rPr lang="tr-TR" sz="2400" dirty="0"/>
              <a:t> Tablo 1’de verilmiştir. </a:t>
            </a:r>
            <a:r>
              <a:rPr lang="en-US" sz="2400" dirty="0"/>
              <a:t>Poster </a:t>
            </a:r>
            <a:r>
              <a:rPr lang="en-US" sz="2400" dirty="0" err="1"/>
              <a:t>üzerindeki</a:t>
            </a:r>
            <a:r>
              <a:rPr lang="en-US" sz="2400" dirty="0"/>
              <a:t> </a:t>
            </a:r>
            <a:r>
              <a:rPr lang="en-US" sz="2400" dirty="0" err="1"/>
              <a:t>hiçbir</a:t>
            </a:r>
            <a:r>
              <a:rPr lang="en-US" sz="2400" dirty="0"/>
              <a:t> </a:t>
            </a:r>
            <a:r>
              <a:rPr lang="en-US" sz="2400" dirty="0" err="1"/>
              <a:t>metin</a:t>
            </a:r>
            <a:r>
              <a:rPr lang="en-US" sz="2400" dirty="0"/>
              <a:t> 18 </a:t>
            </a:r>
            <a:r>
              <a:rPr lang="en-US" sz="2400" dirty="0" err="1"/>
              <a:t>puntodan</a:t>
            </a:r>
            <a:r>
              <a:rPr lang="en-US" sz="2400" dirty="0"/>
              <a:t> </a:t>
            </a:r>
            <a:r>
              <a:rPr lang="en-US" sz="2400" dirty="0" err="1"/>
              <a:t>küçük</a:t>
            </a:r>
            <a:r>
              <a:rPr lang="en-US" sz="2400" dirty="0"/>
              <a:t> </a:t>
            </a:r>
            <a:r>
              <a:rPr lang="en-US" sz="2400" dirty="0" err="1"/>
              <a:t>olmamalı</a:t>
            </a:r>
            <a:r>
              <a:rPr lang="en-US" sz="2400" dirty="0"/>
              <a:t>, ana </a:t>
            </a:r>
            <a:r>
              <a:rPr lang="en-US" sz="2400" dirty="0" err="1"/>
              <a:t>metinlerde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24 punto </a:t>
            </a:r>
            <a:r>
              <a:rPr lang="en-US" sz="2400" dirty="0" err="1"/>
              <a:t>kullanılmalıdır</a:t>
            </a:r>
            <a:r>
              <a:rPr lang="en-US" sz="2400" dirty="0"/>
              <a:t>.</a:t>
            </a:r>
          </a:p>
        </p:txBody>
      </p:sp>
      <p:sp>
        <p:nvSpPr>
          <p:cNvPr id="36" name="Text 33"/>
          <p:cNvSpPr/>
          <p:nvPr/>
        </p:nvSpPr>
        <p:spPr>
          <a:xfrm>
            <a:off x="711385" y="16358902"/>
            <a:ext cx="7498080" cy="232535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400" dirty="0" err="1"/>
              <a:t>Çalışmada</a:t>
            </a:r>
            <a:r>
              <a:rPr lang="en-US" sz="2400" dirty="0"/>
              <a:t> </a:t>
            </a:r>
            <a:r>
              <a:rPr lang="en-US" sz="2400" dirty="0" err="1"/>
              <a:t>çözülmek</a:t>
            </a:r>
            <a:r>
              <a:rPr lang="en-US" sz="2400" dirty="0"/>
              <a:t> </a:t>
            </a:r>
            <a:r>
              <a:rPr lang="en-US" sz="2400" dirty="0" err="1"/>
              <a:t>istenen</a:t>
            </a:r>
            <a:r>
              <a:rPr lang="en-US" sz="2400" dirty="0"/>
              <a:t> problem </a:t>
            </a:r>
            <a:r>
              <a:rPr lang="en-US" sz="2400" dirty="0" err="1"/>
              <a:t>açık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anlaşılır</a:t>
            </a:r>
            <a:r>
              <a:rPr lang="en-US" sz="2400" dirty="0"/>
              <a:t> </a:t>
            </a:r>
            <a:r>
              <a:rPr lang="en-US" sz="2400" dirty="0" err="1"/>
              <a:t>biçimde</a:t>
            </a:r>
            <a:r>
              <a:rPr lang="en-US" sz="2400" dirty="0"/>
              <a:t> </a:t>
            </a:r>
            <a:r>
              <a:rPr lang="en-US" sz="2400" dirty="0" err="1"/>
              <a:t>tanımlanmalıdır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 err="1"/>
              <a:t>Problemin</a:t>
            </a:r>
            <a:r>
              <a:rPr lang="en-US" sz="2400" dirty="0"/>
              <a:t> </a:t>
            </a:r>
            <a:r>
              <a:rPr lang="en-US" sz="2400" dirty="0" err="1"/>
              <a:t>kapsamı</a:t>
            </a:r>
            <a:r>
              <a:rPr lang="en-US" sz="2400" dirty="0"/>
              <a:t>, </a:t>
            </a:r>
            <a:r>
              <a:rPr lang="en-US" sz="2400" dirty="0" err="1"/>
              <a:t>mevcut</a:t>
            </a:r>
            <a:r>
              <a:rPr lang="en-US" sz="2400" dirty="0"/>
              <a:t> </a:t>
            </a:r>
            <a:r>
              <a:rPr lang="en-US" sz="2400" dirty="0" err="1"/>
              <a:t>durumdaki</a:t>
            </a:r>
            <a:r>
              <a:rPr lang="en-US" sz="2400" dirty="0"/>
              <a:t> </a:t>
            </a:r>
            <a:r>
              <a:rPr lang="en-US" sz="2400" dirty="0" err="1"/>
              <a:t>eksiklikler</a:t>
            </a:r>
            <a:r>
              <a:rPr lang="en-US" sz="2400" dirty="0"/>
              <a:t>, </a:t>
            </a:r>
            <a:r>
              <a:rPr lang="en-US" sz="2400" dirty="0" err="1"/>
              <a:t>kısıtlar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çalışmanın</a:t>
            </a:r>
            <a:r>
              <a:rPr lang="en-US" sz="2400" dirty="0"/>
              <a:t> hangi </a:t>
            </a:r>
            <a:r>
              <a:rPr lang="en-US" sz="2400" dirty="0" err="1"/>
              <a:t>ihtiyaca</a:t>
            </a:r>
            <a:r>
              <a:rPr lang="en-US" sz="2400" dirty="0"/>
              <a:t> </a:t>
            </a:r>
            <a:r>
              <a:rPr lang="en-US" sz="2400" dirty="0" err="1"/>
              <a:t>cevap</a:t>
            </a:r>
            <a:r>
              <a:rPr lang="en-US" sz="2400" dirty="0"/>
              <a:t> </a:t>
            </a:r>
            <a:r>
              <a:rPr lang="en-US" sz="2400" dirty="0" err="1"/>
              <a:t>verdiği</a:t>
            </a:r>
            <a:r>
              <a:rPr lang="en-US" sz="2400" dirty="0"/>
              <a:t> </a:t>
            </a:r>
            <a:r>
              <a:rPr lang="en-US" sz="2400" dirty="0" err="1"/>
              <a:t>belirtilmelidir</a:t>
            </a:r>
            <a:r>
              <a:rPr lang="en-US" sz="2400" dirty="0"/>
              <a:t>.</a:t>
            </a:r>
          </a:p>
        </p:txBody>
      </p:sp>
      <p:sp>
        <p:nvSpPr>
          <p:cNvPr id="38" name="Shape 35"/>
          <p:cNvSpPr/>
          <p:nvPr/>
        </p:nvSpPr>
        <p:spPr>
          <a:xfrm>
            <a:off x="8775192" y="8942832"/>
            <a:ext cx="7650480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39" name="Text 36"/>
          <p:cNvSpPr/>
          <p:nvPr/>
        </p:nvSpPr>
        <p:spPr>
          <a:xfrm>
            <a:off x="8820912" y="8949880"/>
            <a:ext cx="7559040" cy="4549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YÖNTEM </a:t>
            </a:r>
            <a:endParaRPr lang="en-US" sz="2400" dirty="0"/>
          </a:p>
        </p:txBody>
      </p:sp>
      <p:sp>
        <p:nvSpPr>
          <p:cNvPr id="40" name="Text 37"/>
          <p:cNvSpPr/>
          <p:nvPr/>
        </p:nvSpPr>
        <p:spPr>
          <a:xfrm>
            <a:off x="8866632" y="9582911"/>
            <a:ext cx="7498080" cy="5944589"/>
          </a:xfrm>
          <a:prstGeom prst="rect">
            <a:avLst/>
          </a:prstGeom>
          <a:noFill/>
          <a:ln>
            <a:noFill/>
          </a:ln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400" dirty="0" err="1"/>
              <a:t>Problemin</a:t>
            </a:r>
            <a:r>
              <a:rPr lang="en-US" sz="2400" dirty="0"/>
              <a:t> </a:t>
            </a:r>
            <a:r>
              <a:rPr lang="en-US" sz="2400" dirty="0" err="1"/>
              <a:t>çözümünde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yöntem</a:t>
            </a:r>
            <a:r>
              <a:rPr lang="en-US" sz="2400" dirty="0"/>
              <a:t>, model, </a:t>
            </a:r>
            <a:r>
              <a:rPr lang="en-US" sz="2400" dirty="0" err="1"/>
              <a:t>analiz</a:t>
            </a:r>
            <a:r>
              <a:rPr lang="en-US" sz="2400" dirty="0"/>
              <a:t> </a:t>
            </a:r>
            <a:r>
              <a:rPr lang="en-US" sz="2400" dirty="0" err="1"/>
              <a:t>tekniği</a:t>
            </a:r>
            <a:r>
              <a:rPr lang="en-US" sz="2400" dirty="0"/>
              <a:t>, </a:t>
            </a:r>
            <a:r>
              <a:rPr lang="en-US" sz="2400" dirty="0" err="1"/>
              <a:t>yazılım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karar</a:t>
            </a:r>
            <a:r>
              <a:rPr lang="en-US" sz="2400" dirty="0"/>
              <a:t> </a:t>
            </a:r>
            <a:r>
              <a:rPr lang="en-US" sz="2400" dirty="0" err="1"/>
              <a:t>verme</a:t>
            </a:r>
            <a:r>
              <a:rPr lang="en-US" sz="2400" dirty="0"/>
              <a:t> </a:t>
            </a:r>
            <a:r>
              <a:rPr lang="en-US" sz="2400" dirty="0" err="1"/>
              <a:t>yaklaşımı</a:t>
            </a:r>
            <a:r>
              <a:rPr lang="en-US" sz="2400" dirty="0"/>
              <a:t> </a:t>
            </a:r>
            <a:r>
              <a:rPr lang="en-US" sz="2400" dirty="0" err="1"/>
              <a:t>açıklanmalıdır</a:t>
            </a:r>
            <a:r>
              <a:rPr lang="en-US" sz="2400" dirty="0"/>
              <a:t>. </a:t>
            </a:r>
            <a:r>
              <a:rPr lang="tr-TR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veriler</a:t>
            </a:r>
            <a:r>
              <a:rPr lang="en-US" sz="2400" dirty="0"/>
              <a:t>, </a:t>
            </a:r>
            <a:r>
              <a:rPr lang="en-US" sz="2400" dirty="0" err="1"/>
              <a:t>varsayımlar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yöntemin</a:t>
            </a:r>
            <a:r>
              <a:rPr lang="en-US" sz="2400" dirty="0"/>
              <a:t> </a:t>
            </a:r>
            <a:r>
              <a:rPr lang="en-US" sz="2400" dirty="0" err="1"/>
              <a:t>probleme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kısaca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edilmelidir</a:t>
            </a:r>
            <a:r>
              <a:rPr lang="en-US" sz="2400" dirty="0"/>
              <a:t>.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 err="1"/>
              <a:t>Matematiksel</a:t>
            </a:r>
            <a:r>
              <a:rPr lang="en-US" sz="2400" dirty="0"/>
              <a:t> </a:t>
            </a:r>
            <a:r>
              <a:rPr lang="en-US" sz="2400" dirty="0" err="1"/>
              <a:t>ifadeler</a:t>
            </a:r>
            <a:r>
              <a:rPr lang="en-US" sz="2400" dirty="0"/>
              <a:t>, </a:t>
            </a:r>
            <a:r>
              <a:rPr lang="en-US" sz="2400" dirty="0" err="1"/>
              <a:t>PowerPoint’in</a:t>
            </a:r>
            <a:r>
              <a:rPr lang="en-US" sz="2400" dirty="0"/>
              <a:t> </a:t>
            </a:r>
            <a:r>
              <a:rPr lang="en-US" sz="2400" b="1" dirty="0" err="1"/>
              <a:t>Denklem</a:t>
            </a:r>
            <a:r>
              <a:rPr lang="en-US" sz="2400" dirty="0"/>
              <a:t> (Equation) </a:t>
            </a:r>
            <a:r>
              <a:rPr lang="en-US" sz="2400" dirty="0" err="1"/>
              <a:t>aracı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yazılmalıdır</a:t>
            </a:r>
            <a:r>
              <a:rPr lang="en-US" sz="2400" dirty="0"/>
              <a:t>. </a:t>
            </a:r>
            <a:r>
              <a:rPr lang="en-US" sz="2400" dirty="0" err="1"/>
              <a:t>Ekran</a:t>
            </a:r>
            <a:r>
              <a:rPr lang="en-US" sz="2400" dirty="0"/>
              <a:t> </a:t>
            </a:r>
            <a:r>
              <a:rPr lang="en-US" sz="2400" dirty="0" err="1"/>
              <a:t>görüntüsü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düşük</a:t>
            </a:r>
            <a:r>
              <a:rPr lang="en-US" sz="2400" dirty="0"/>
              <a:t> </a:t>
            </a:r>
            <a:r>
              <a:rPr lang="en-US" sz="2400" dirty="0" err="1"/>
              <a:t>çözünürlüklü</a:t>
            </a:r>
            <a:r>
              <a:rPr lang="en-US" sz="2400" dirty="0"/>
              <a:t> </a:t>
            </a:r>
            <a:r>
              <a:rPr lang="en-US" sz="2400" dirty="0" err="1"/>
              <a:t>görsel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eklenmemelidir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 err="1"/>
              <a:t>Denklemler</a:t>
            </a:r>
            <a:r>
              <a:rPr lang="en-US" sz="2400" dirty="0"/>
              <a:t> </a:t>
            </a:r>
            <a:r>
              <a:rPr lang="en-US" sz="2400" dirty="0" err="1"/>
              <a:t>metin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mutlaka</a:t>
            </a:r>
            <a:r>
              <a:rPr lang="en-US" sz="2400" dirty="0"/>
              <a:t> </a:t>
            </a:r>
            <a:r>
              <a:rPr lang="en-US" sz="2400" dirty="0" err="1"/>
              <a:t>açıklanmalı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denklem</a:t>
            </a:r>
            <a:r>
              <a:rPr lang="en-US" sz="2400" dirty="0"/>
              <a:t> </a:t>
            </a:r>
            <a:r>
              <a:rPr lang="en-US" sz="2400" dirty="0" err="1"/>
              <a:t>numaralarına</a:t>
            </a:r>
            <a:r>
              <a:rPr lang="en-US" sz="2400" dirty="0"/>
              <a:t> </a:t>
            </a:r>
            <a:r>
              <a:rPr lang="en-US" sz="2400" dirty="0" err="1"/>
              <a:t>atıf</a:t>
            </a:r>
            <a:r>
              <a:rPr lang="en-US" sz="2400" dirty="0"/>
              <a:t> </a:t>
            </a:r>
            <a:r>
              <a:rPr lang="en-US" sz="2400" dirty="0" err="1"/>
              <a:t>yapılmalıdır</a:t>
            </a:r>
            <a:r>
              <a:rPr lang="en-US" sz="2400" dirty="0"/>
              <a:t>.</a:t>
            </a:r>
            <a:r>
              <a:rPr lang="tr-TR" sz="2400" dirty="0"/>
              <a:t> </a:t>
            </a:r>
          </a:p>
          <a:p>
            <a:pPr algn="just"/>
            <a:endParaRPr lang="tr-TR" sz="2400" dirty="0"/>
          </a:p>
          <a:p>
            <a:pPr algn="just"/>
            <a:r>
              <a:rPr lang="en-US" sz="2400" dirty="0" err="1"/>
              <a:t>Örneğin</a:t>
            </a:r>
            <a:r>
              <a:rPr lang="tr-TR" sz="2400" dirty="0"/>
              <a:t>:</a:t>
            </a:r>
            <a:r>
              <a:rPr lang="en-US" sz="2400" dirty="0"/>
              <a:t> “</a:t>
            </a:r>
            <a:r>
              <a:rPr lang="en-US" sz="2400" dirty="0" err="1"/>
              <a:t>Optimizasyon</a:t>
            </a:r>
            <a:r>
              <a:rPr lang="en-US" sz="2400" dirty="0"/>
              <a:t> </a:t>
            </a:r>
            <a:r>
              <a:rPr lang="en-US" sz="2400" dirty="0" err="1"/>
              <a:t>modelinin</a:t>
            </a:r>
            <a:r>
              <a:rPr lang="en-US" sz="2400" dirty="0"/>
              <a:t> </a:t>
            </a:r>
            <a:r>
              <a:rPr lang="en-US" sz="2400" dirty="0" err="1"/>
              <a:t>amaç</a:t>
            </a:r>
            <a:r>
              <a:rPr lang="en-US" sz="2400" dirty="0"/>
              <a:t> </a:t>
            </a:r>
            <a:r>
              <a:rPr lang="en-US" sz="2400" dirty="0" err="1"/>
              <a:t>fonksiyonu</a:t>
            </a:r>
            <a:r>
              <a:rPr lang="en-US" sz="2400" dirty="0"/>
              <a:t> </a:t>
            </a:r>
            <a:r>
              <a:rPr lang="en-US" sz="2400" dirty="0" err="1"/>
              <a:t>Denklem</a:t>
            </a:r>
            <a:r>
              <a:rPr lang="en-US" sz="2400" dirty="0"/>
              <a:t> (1) </a:t>
            </a:r>
            <a:r>
              <a:rPr lang="en-US" sz="2400" dirty="0" err="1"/>
              <a:t>ile</a:t>
            </a:r>
            <a:r>
              <a:rPr lang="en-US" sz="2400" dirty="0"/>
              <a:t>, </a:t>
            </a:r>
            <a:r>
              <a:rPr lang="en-US" sz="2400" dirty="0" err="1"/>
              <a:t>modele</a:t>
            </a:r>
            <a:r>
              <a:rPr lang="en-US" sz="2400" dirty="0"/>
              <a:t> </a:t>
            </a:r>
            <a:r>
              <a:rPr lang="en-US" sz="2400" dirty="0" err="1"/>
              <a:t>ait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kısıtlar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Denklem</a:t>
            </a:r>
            <a:r>
              <a:rPr lang="en-US" sz="2400" dirty="0"/>
              <a:t> (2)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Denklem</a:t>
            </a:r>
            <a:r>
              <a:rPr lang="en-US" sz="2400" dirty="0"/>
              <a:t> (3)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verilmiştir</a:t>
            </a:r>
            <a:r>
              <a:rPr lang="en-US" sz="2400" dirty="0"/>
              <a:t>.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”</a:t>
            </a:r>
            <a:endParaRPr lang="tr-TR" sz="2400" dirty="0"/>
          </a:p>
          <a:p>
            <a:pPr algn="just"/>
            <a:endParaRPr lang="en-US" sz="24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408D94-9C50-7D5A-7244-096E9A65AEEA}"/>
              </a:ext>
            </a:extLst>
          </p:cNvPr>
          <p:cNvGrpSpPr/>
          <p:nvPr/>
        </p:nvGrpSpPr>
        <p:grpSpPr>
          <a:xfrm>
            <a:off x="8673407" y="20560718"/>
            <a:ext cx="7800990" cy="484632"/>
            <a:chOff x="8673407" y="19743523"/>
            <a:chExt cx="7800990" cy="484632"/>
          </a:xfrm>
        </p:grpSpPr>
        <p:sp>
          <p:nvSpPr>
            <p:cNvPr id="45" name="Shape 42"/>
            <p:cNvSpPr/>
            <p:nvPr/>
          </p:nvSpPr>
          <p:spPr>
            <a:xfrm>
              <a:off x="8673407" y="19743523"/>
              <a:ext cx="7650480" cy="484632"/>
            </a:xfrm>
            <a:prstGeom prst="rect">
              <a:avLst/>
            </a:prstGeom>
            <a:solidFill>
              <a:srgbClr val="008F8A"/>
            </a:solidFill>
            <a:ln w="12700">
              <a:solidFill>
                <a:srgbClr val="008F8A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tr-TR" sz="2400"/>
            </a:p>
          </p:txBody>
        </p:sp>
        <p:sp>
          <p:nvSpPr>
            <p:cNvPr id="46" name="Text 43"/>
            <p:cNvSpPr/>
            <p:nvPr/>
          </p:nvSpPr>
          <p:spPr>
            <a:xfrm>
              <a:off x="8915357" y="19743523"/>
              <a:ext cx="7559040" cy="46751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 algn="ctr">
                <a:buNone/>
              </a:pPr>
              <a:r>
                <a:rPr lang="tr-TR" sz="32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4. </a:t>
              </a:r>
              <a:r>
                <a:rPr lang="en-US" sz="32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UYGULAMA</a:t>
              </a:r>
              <a:r>
                <a:rPr lang="tr-TR" sz="32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VE BULGULAR</a:t>
              </a:r>
              <a:endParaRPr lang="en-US" sz="3200" dirty="0"/>
            </a:p>
          </p:txBody>
        </p:sp>
      </p:grpSp>
      <p:sp>
        <p:nvSpPr>
          <p:cNvPr id="47" name="Text 44"/>
          <p:cNvSpPr/>
          <p:nvPr/>
        </p:nvSpPr>
        <p:spPr>
          <a:xfrm>
            <a:off x="8825807" y="21198646"/>
            <a:ext cx="7498080" cy="282580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400" dirty="0" err="1"/>
              <a:t>Yöntemin</a:t>
            </a:r>
            <a:r>
              <a:rPr lang="en-US" sz="2400" dirty="0"/>
              <a:t> </a:t>
            </a:r>
            <a:r>
              <a:rPr lang="en-US" sz="2400" dirty="0" err="1"/>
              <a:t>gerçek</a:t>
            </a:r>
            <a:r>
              <a:rPr lang="en-US" sz="2400" dirty="0"/>
              <a:t> problem </a:t>
            </a:r>
            <a:r>
              <a:rPr lang="en-US" sz="2400" dirty="0" err="1"/>
              <a:t>üzerinde</a:t>
            </a:r>
            <a:r>
              <a:rPr lang="en-US" sz="2400" dirty="0"/>
              <a:t> </a:t>
            </a:r>
            <a:r>
              <a:rPr lang="en-US" sz="2400" dirty="0" err="1"/>
              <a:t>nasıl</a:t>
            </a:r>
            <a:r>
              <a:rPr lang="en-US" sz="2400" dirty="0"/>
              <a:t> </a:t>
            </a:r>
            <a:r>
              <a:rPr lang="en-US" sz="2400" dirty="0" err="1"/>
              <a:t>uygulandığı</a:t>
            </a:r>
            <a:r>
              <a:rPr lang="en-US" sz="2400" dirty="0"/>
              <a:t> </a:t>
            </a:r>
            <a:r>
              <a:rPr lang="en-US" sz="2400" dirty="0" err="1"/>
              <a:t>açıklanmalı</a:t>
            </a:r>
            <a:r>
              <a:rPr lang="tr-TR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elde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sonuçlar</a:t>
            </a:r>
            <a:r>
              <a:rPr lang="en-US" sz="2400" dirty="0"/>
              <a:t> </a:t>
            </a:r>
            <a:r>
              <a:rPr lang="en-US" sz="2400" dirty="0" err="1"/>
              <a:t>tablo</a:t>
            </a:r>
            <a:r>
              <a:rPr lang="en-US" sz="2400" dirty="0"/>
              <a:t>, </a:t>
            </a:r>
            <a:r>
              <a:rPr lang="en-US" sz="2400" dirty="0" err="1"/>
              <a:t>grafik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şekillerle</a:t>
            </a:r>
            <a:r>
              <a:rPr lang="en-US" sz="2400" dirty="0"/>
              <a:t> </a:t>
            </a:r>
            <a:r>
              <a:rPr lang="en-US" sz="2400" dirty="0" err="1"/>
              <a:t>sunulmalıdır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 err="1"/>
              <a:t>Bulgular</a:t>
            </a:r>
            <a:r>
              <a:rPr lang="en-US" sz="2400" dirty="0"/>
              <a:t> </a:t>
            </a:r>
            <a:r>
              <a:rPr lang="en-US" sz="2400" dirty="0" err="1"/>
              <a:t>yalnızca</a:t>
            </a:r>
            <a:r>
              <a:rPr lang="en-US" sz="2400" dirty="0"/>
              <a:t> </a:t>
            </a:r>
            <a:r>
              <a:rPr lang="en-US" sz="2400" dirty="0" err="1"/>
              <a:t>verilmemeli</a:t>
            </a:r>
            <a:r>
              <a:rPr lang="en-US" sz="2400" dirty="0"/>
              <a:t>, </a:t>
            </a:r>
            <a:r>
              <a:rPr lang="en-US" sz="2400" dirty="0" err="1"/>
              <a:t>mevcut</a:t>
            </a:r>
            <a:r>
              <a:rPr lang="en-US" sz="2400" dirty="0"/>
              <a:t> durum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önerilen</a:t>
            </a:r>
            <a:r>
              <a:rPr lang="en-US" sz="2400" dirty="0"/>
              <a:t> </a:t>
            </a:r>
            <a:r>
              <a:rPr lang="en-US" sz="2400" dirty="0" err="1"/>
              <a:t>çözüm</a:t>
            </a:r>
            <a:r>
              <a:rPr lang="en-US" sz="2400" dirty="0"/>
              <a:t> </a:t>
            </a:r>
            <a:r>
              <a:rPr lang="en-US" sz="2400" dirty="0" err="1"/>
              <a:t>açısından</a:t>
            </a:r>
            <a:r>
              <a:rPr lang="en-US" sz="2400" dirty="0"/>
              <a:t> ne </a:t>
            </a:r>
            <a:r>
              <a:rPr lang="en-US" sz="2400" dirty="0" err="1"/>
              <a:t>anlama</a:t>
            </a:r>
            <a:r>
              <a:rPr lang="en-US" sz="2400" dirty="0"/>
              <a:t> </a:t>
            </a:r>
            <a:r>
              <a:rPr lang="en-US" sz="2400" dirty="0" err="1"/>
              <a:t>geldiği</a:t>
            </a:r>
            <a:r>
              <a:rPr lang="en-US" sz="2400" dirty="0"/>
              <a:t> de </a:t>
            </a:r>
            <a:r>
              <a:rPr lang="en-US" sz="2400" dirty="0" err="1"/>
              <a:t>kısaca</a:t>
            </a:r>
            <a:r>
              <a:rPr lang="en-US" sz="2400" dirty="0"/>
              <a:t> </a:t>
            </a:r>
            <a:r>
              <a:rPr lang="en-US" sz="2400" dirty="0" err="1"/>
              <a:t>yorumlanmalıdır</a:t>
            </a:r>
            <a:r>
              <a:rPr lang="en-US" sz="2400" dirty="0"/>
              <a:t>.</a:t>
            </a:r>
          </a:p>
        </p:txBody>
      </p:sp>
      <p:sp>
        <p:nvSpPr>
          <p:cNvPr id="48" name="Text 45"/>
          <p:cNvSpPr/>
          <p:nvPr/>
        </p:nvSpPr>
        <p:spPr>
          <a:xfrm>
            <a:off x="8572666" y="24085455"/>
            <a:ext cx="7696158" cy="263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2000" b="1" dirty="0"/>
              <a:t>Tablo 1. </a:t>
            </a:r>
            <a:r>
              <a:rPr lang="en-US" sz="2000" dirty="0"/>
              <a:t>Poster </a:t>
            </a:r>
            <a:r>
              <a:rPr lang="en-US" sz="2000" dirty="0" err="1"/>
              <a:t>Yazı</a:t>
            </a:r>
            <a:r>
              <a:rPr lang="en-US" sz="2000" dirty="0"/>
              <a:t> Tipi </a:t>
            </a:r>
            <a:r>
              <a:rPr lang="en-US" sz="2000" dirty="0" err="1"/>
              <a:t>ve</a:t>
            </a:r>
            <a:r>
              <a:rPr lang="en-US" sz="2000" dirty="0"/>
              <a:t> Punto </a:t>
            </a:r>
            <a:r>
              <a:rPr lang="en-US" sz="2000" dirty="0" err="1"/>
              <a:t>Düzeni</a:t>
            </a:r>
            <a:endParaRPr lang="en-US" sz="2000" dirty="0"/>
          </a:p>
        </p:txBody>
      </p:sp>
      <p:sp>
        <p:nvSpPr>
          <p:cNvPr id="82" name="Text 79"/>
          <p:cNvSpPr/>
          <p:nvPr/>
        </p:nvSpPr>
        <p:spPr>
          <a:xfrm>
            <a:off x="8825807" y="27305109"/>
            <a:ext cx="7498080" cy="693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algn="just"/>
            <a:r>
              <a:rPr lang="en-US" sz="2400" dirty="0"/>
              <a:t>Poster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tablolar</a:t>
            </a:r>
            <a:r>
              <a:rPr lang="en-US" sz="2400" dirty="0"/>
              <a:t> </a:t>
            </a:r>
            <a:r>
              <a:rPr lang="en-US" sz="2400" dirty="0" err="1"/>
              <a:t>numaralandırılmalı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açıklayıcı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başlıkla</a:t>
            </a:r>
            <a:r>
              <a:rPr lang="en-US" sz="2400" dirty="0"/>
              <a:t> </a:t>
            </a:r>
            <a:r>
              <a:rPr lang="en-US" sz="2400" dirty="0" err="1"/>
              <a:t>verilmelidir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tr-TR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Tablo Kullanım Kuralı: </a:t>
            </a:r>
            <a:r>
              <a:rPr lang="en-US" sz="2400" dirty="0"/>
              <a:t>Tablo </a:t>
            </a:r>
            <a:r>
              <a:rPr lang="en-US" sz="2400" dirty="0" err="1"/>
              <a:t>başlığı</a:t>
            </a:r>
            <a:r>
              <a:rPr lang="en-US" sz="2400" dirty="0"/>
              <a:t> </a:t>
            </a:r>
            <a:r>
              <a:rPr lang="en-US" sz="2400" dirty="0" err="1"/>
              <a:t>tablonun</a:t>
            </a:r>
            <a:r>
              <a:rPr lang="en-US" sz="2400" dirty="0"/>
              <a:t> </a:t>
            </a:r>
            <a:r>
              <a:rPr lang="en-US" sz="2400" dirty="0" err="1"/>
              <a:t>üstünde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almalı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“Tablo 1. …” </a:t>
            </a:r>
            <a:r>
              <a:rPr lang="en-US" sz="2400" dirty="0" err="1"/>
              <a:t>biçiminde</a:t>
            </a:r>
            <a:r>
              <a:rPr lang="en-US" sz="2400" dirty="0"/>
              <a:t> </a:t>
            </a:r>
            <a:r>
              <a:rPr lang="en-US" sz="2400" dirty="0" err="1"/>
              <a:t>yazılmalıdır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/>
              <a:t>Tablo </a:t>
            </a:r>
            <a:r>
              <a:rPr lang="en-US" sz="2400" dirty="0" err="1"/>
              <a:t>içindeki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metinler</a:t>
            </a:r>
            <a:r>
              <a:rPr lang="en-US" sz="2400" dirty="0"/>
              <a:t> Arial </a:t>
            </a:r>
            <a:r>
              <a:rPr lang="en-US" sz="2400" dirty="0" err="1"/>
              <a:t>yazı</a:t>
            </a:r>
            <a:r>
              <a:rPr lang="en-US" sz="2400" dirty="0"/>
              <a:t> </a:t>
            </a:r>
            <a:r>
              <a:rPr lang="en-US" sz="2400" dirty="0" err="1"/>
              <a:t>tipinde</a:t>
            </a:r>
            <a:r>
              <a:rPr lang="en-US" sz="2400" dirty="0"/>
              <a:t> </a:t>
            </a:r>
            <a:r>
              <a:rPr lang="en-US" sz="2400" dirty="0" err="1"/>
              <a:t>olmalı</a:t>
            </a:r>
            <a:r>
              <a:rPr lang="tr-TR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yazı</a:t>
            </a:r>
            <a:r>
              <a:rPr lang="en-US" sz="2400" dirty="0"/>
              <a:t> </a:t>
            </a:r>
            <a:r>
              <a:rPr lang="en-US" sz="2400" dirty="0" err="1"/>
              <a:t>boyutu</a:t>
            </a:r>
            <a:r>
              <a:rPr lang="en-US" sz="2400" dirty="0"/>
              <a:t> </a:t>
            </a:r>
            <a:r>
              <a:rPr lang="en-US" sz="2400" dirty="0" err="1"/>
              <a:t>okunabilirliği</a:t>
            </a:r>
            <a:r>
              <a:rPr lang="en-US" sz="2400" dirty="0"/>
              <a:t> </a:t>
            </a:r>
            <a:r>
              <a:rPr lang="en-US" sz="2400" dirty="0" err="1"/>
              <a:t>bozmayacak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düzenlenmelidir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/>
              <a:t>Her </a:t>
            </a:r>
            <a:r>
              <a:rPr lang="en-US" sz="2400" dirty="0" err="1"/>
              <a:t>tabloya</a:t>
            </a:r>
            <a:r>
              <a:rPr lang="en-US" sz="2400" dirty="0"/>
              <a:t> </a:t>
            </a:r>
            <a:r>
              <a:rPr lang="en-US" sz="2400" dirty="0" err="1"/>
              <a:t>metin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mutlaka</a:t>
            </a:r>
            <a:r>
              <a:rPr lang="en-US" sz="2400" dirty="0"/>
              <a:t> </a:t>
            </a:r>
            <a:r>
              <a:rPr lang="en-US" sz="2400" dirty="0" err="1"/>
              <a:t>atıf</a:t>
            </a:r>
            <a:r>
              <a:rPr lang="en-US" sz="2400" dirty="0"/>
              <a:t> </a:t>
            </a:r>
            <a:r>
              <a:rPr lang="en-US" sz="2400" dirty="0" err="1"/>
              <a:t>yapılmalıdır</a:t>
            </a:r>
            <a:r>
              <a:rPr lang="en-US" sz="2400" dirty="0"/>
              <a:t>. </a:t>
            </a:r>
            <a:r>
              <a:rPr lang="en-US" sz="2400" dirty="0" err="1"/>
              <a:t>Örneğin</a:t>
            </a:r>
            <a:r>
              <a:rPr lang="en-US" sz="2400" dirty="0"/>
              <a:t>: “</a:t>
            </a:r>
            <a:r>
              <a:rPr lang="en-US" sz="2400" dirty="0" err="1"/>
              <a:t>Posterde</a:t>
            </a:r>
            <a:r>
              <a:rPr lang="en-US" sz="2400" dirty="0"/>
              <a:t> </a:t>
            </a:r>
            <a:r>
              <a:rPr lang="en-US" sz="2400" dirty="0" err="1"/>
              <a:t>kullanılacak</a:t>
            </a:r>
            <a:r>
              <a:rPr lang="en-US" sz="2400" dirty="0"/>
              <a:t> </a:t>
            </a:r>
            <a:r>
              <a:rPr lang="en-US" sz="2400" dirty="0" err="1"/>
              <a:t>yazı</a:t>
            </a:r>
            <a:r>
              <a:rPr lang="en-US" sz="2400" dirty="0"/>
              <a:t> tipi </a:t>
            </a:r>
            <a:r>
              <a:rPr lang="en-US" sz="2400" dirty="0" err="1"/>
              <a:t>ve</a:t>
            </a:r>
            <a:r>
              <a:rPr lang="en-US" sz="2400" dirty="0"/>
              <a:t> punto </a:t>
            </a:r>
            <a:r>
              <a:rPr lang="en-US" sz="2400" dirty="0" err="1"/>
              <a:t>düzenine</a:t>
            </a:r>
            <a:r>
              <a:rPr lang="en-US" sz="2400" dirty="0"/>
              <a:t> </a:t>
            </a:r>
            <a:r>
              <a:rPr lang="en-US" sz="2400" dirty="0" err="1"/>
              <a:t>ilişkin</a:t>
            </a:r>
            <a:r>
              <a:rPr lang="en-US" sz="2400" dirty="0"/>
              <a:t> </a:t>
            </a:r>
            <a:r>
              <a:rPr lang="en-US" sz="2400" dirty="0" err="1"/>
              <a:t>bilgiler</a:t>
            </a:r>
            <a:r>
              <a:rPr lang="en-US" sz="2400" dirty="0"/>
              <a:t> Tablo 1’de </a:t>
            </a:r>
            <a:r>
              <a:rPr lang="en-US" sz="2400" dirty="0" err="1"/>
              <a:t>gösterilmiştir</a:t>
            </a:r>
            <a:r>
              <a:rPr lang="en-US" sz="2400" dirty="0"/>
              <a:t>.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”</a:t>
            </a:r>
            <a:endParaRPr lang="en-US" sz="2400" dirty="0"/>
          </a:p>
          <a:p>
            <a:pPr algn="just"/>
            <a:endParaRPr lang="en-US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84" name="Shape 81"/>
          <p:cNvSpPr/>
          <p:nvPr/>
        </p:nvSpPr>
        <p:spPr>
          <a:xfrm>
            <a:off x="685800" y="15611094"/>
            <a:ext cx="7650480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85" name="Text 82"/>
          <p:cNvSpPr/>
          <p:nvPr/>
        </p:nvSpPr>
        <p:spPr>
          <a:xfrm>
            <a:off x="731520" y="15611094"/>
            <a:ext cx="7559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PROBLEM TANIMI</a:t>
            </a:r>
            <a:endParaRPr lang="en-US" sz="3200" dirty="0"/>
          </a:p>
        </p:txBody>
      </p:sp>
      <p:sp>
        <p:nvSpPr>
          <p:cNvPr id="87" name="Shape 84"/>
          <p:cNvSpPr/>
          <p:nvPr/>
        </p:nvSpPr>
        <p:spPr>
          <a:xfrm>
            <a:off x="16864584" y="8942832"/>
            <a:ext cx="7650480" cy="591616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88" name="Shape 85"/>
          <p:cNvSpPr/>
          <p:nvPr/>
        </p:nvSpPr>
        <p:spPr>
          <a:xfrm>
            <a:off x="16864584" y="8942832"/>
            <a:ext cx="7650480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89" name="Text 86"/>
          <p:cNvSpPr/>
          <p:nvPr/>
        </p:nvSpPr>
        <p:spPr>
          <a:xfrm>
            <a:off x="16910304" y="8942831"/>
            <a:ext cx="7559040" cy="4619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</a:t>
            </a: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SONUÇ VE ÖNERİLER</a:t>
            </a:r>
            <a:endParaRPr lang="en-US" sz="3200" dirty="0"/>
          </a:p>
        </p:txBody>
      </p:sp>
      <p:sp>
        <p:nvSpPr>
          <p:cNvPr id="90" name="Text 87"/>
          <p:cNvSpPr/>
          <p:nvPr/>
        </p:nvSpPr>
        <p:spPr>
          <a:xfrm>
            <a:off x="16956024" y="9582912"/>
            <a:ext cx="7498080" cy="4846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400" dirty="0" err="1"/>
              <a:t>Çalışmanın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çıktıları</a:t>
            </a:r>
            <a:r>
              <a:rPr lang="en-US" sz="2400" dirty="0"/>
              <a:t> </a:t>
            </a:r>
            <a:r>
              <a:rPr lang="en-US" sz="2400" dirty="0" err="1"/>
              <a:t>özetlenmeli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problem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geliştirilen</a:t>
            </a:r>
            <a:r>
              <a:rPr lang="en-US" sz="2400" dirty="0"/>
              <a:t> </a:t>
            </a:r>
            <a:r>
              <a:rPr lang="en-US" sz="2400" dirty="0" err="1"/>
              <a:t>çözüm</a:t>
            </a:r>
            <a:r>
              <a:rPr lang="en-US" sz="2400" dirty="0"/>
              <a:t>/</a:t>
            </a:r>
            <a:r>
              <a:rPr lang="en-US" sz="2400" dirty="0" err="1"/>
              <a:t>iyileştirme</a:t>
            </a:r>
            <a:r>
              <a:rPr lang="en-US" sz="2400" dirty="0"/>
              <a:t> </a:t>
            </a:r>
            <a:r>
              <a:rPr lang="en-US" sz="2400" dirty="0" err="1"/>
              <a:t>önerileri</a:t>
            </a:r>
            <a:r>
              <a:rPr lang="en-US" sz="2400" dirty="0"/>
              <a:t> </a:t>
            </a:r>
            <a:r>
              <a:rPr lang="en-US" sz="2400" dirty="0" err="1"/>
              <a:t>belirtilmelidir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endParaRPr lang="tr-TR" sz="2400" dirty="0"/>
          </a:p>
          <a:p>
            <a:pPr algn="just"/>
            <a:r>
              <a:rPr lang="en-US" sz="2400" dirty="0"/>
              <a:t>Elde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sonuçların</a:t>
            </a:r>
            <a:r>
              <a:rPr lang="en-US" sz="2400" dirty="0"/>
              <a:t> </a:t>
            </a:r>
            <a:r>
              <a:rPr lang="en-US" sz="2400" dirty="0" err="1"/>
              <a:t>uygulanabilirliği</a:t>
            </a:r>
            <a:r>
              <a:rPr lang="en-US" sz="2400" dirty="0"/>
              <a:t>, </a:t>
            </a:r>
            <a:r>
              <a:rPr lang="en-US" sz="2400" dirty="0" err="1"/>
              <a:t>beklenen</a:t>
            </a:r>
            <a:r>
              <a:rPr lang="en-US" sz="2400" dirty="0"/>
              <a:t> </a:t>
            </a:r>
            <a:r>
              <a:rPr lang="en-US" sz="2400" dirty="0" err="1"/>
              <a:t>katkısı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varsa</a:t>
            </a:r>
            <a:r>
              <a:rPr lang="en-US" sz="2400" dirty="0"/>
              <a:t> </a:t>
            </a:r>
            <a:r>
              <a:rPr lang="en-US" sz="2400" dirty="0" err="1"/>
              <a:t>gelecekte</a:t>
            </a:r>
            <a:r>
              <a:rPr lang="en-US" sz="2400" dirty="0"/>
              <a:t> </a:t>
            </a:r>
            <a:r>
              <a:rPr lang="en-US" sz="2400" dirty="0" err="1"/>
              <a:t>yapılabilecek</a:t>
            </a:r>
            <a:r>
              <a:rPr lang="en-US" sz="2400" dirty="0"/>
              <a:t> </a:t>
            </a:r>
            <a:r>
              <a:rPr lang="en-US" sz="2400" dirty="0" err="1"/>
              <a:t>geliştirmeler</a:t>
            </a:r>
            <a:r>
              <a:rPr lang="en-US" sz="2400" dirty="0"/>
              <a:t> </a:t>
            </a:r>
            <a:r>
              <a:rPr lang="en-US" sz="2400" dirty="0" err="1"/>
              <a:t>kısaca</a:t>
            </a:r>
            <a:r>
              <a:rPr lang="en-US" sz="2400" dirty="0"/>
              <a:t> </a:t>
            </a:r>
            <a:r>
              <a:rPr lang="en-US" sz="2400" dirty="0" err="1"/>
              <a:t>açıklanmalıdır</a:t>
            </a:r>
            <a:r>
              <a:rPr lang="en-US" sz="2400" dirty="0"/>
              <a:t>.</a:t>
            </a:r>
          </a:p>
        </p:txBody>
      </p:sp>
      <p:sp>
        <p:nvSpPr>
          <p:cNvPr id="93" name="Text 90"/>
          <p:cNvSpPr/>
          <p:nvPr/>
        </p:nvSpPr>
        <p:spPr>
          <a:xfrm>
            <a:off x="17137100" y="16622625"/>
            <a:ext cx="6973824" cy="481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2000" b="1" dirty="0" err="1">
                <a:ea typeface="Arial" pitchFamily="34" charset="-122"/>
                <a:cs typeface="Arial" pitchFamily="34" charset="-120"/>
              </a:rPr>
              <a:t>Şekil</a:t>
            </a:r>
            <a:r>
              <a:rPr lang="en-US" sz="2000" b="1" dirty="0">
                <a:ea typeface="Arial" pitchFamily="34" charset="-122"/>
                <a:cs typeface="Arial" pitchFamily="34" charset="-120"/>
              </a:rPr>
              <a:t> </a:t>
            </a:r>
            <a:r>
              <a:rPr lang="tr-TR" sz="2000" b="1" dirty="0">
                <a:ea typeface="Arial" pitchFamily="34" charset="-122"/>
                <a:cs typeface="Arial" pitchFamily="34" charset="-120"/>
              </a:rPr>
              <a:t>2</a:t>
            </a:r>
            <a:r>
              <a:rPr lang="en-US" sz="2000" b="1" dirty="0">
                <a:ea typeface="Arial" pitchFamily="34" charset="-122"/>
                <a:cs typeface="Arial" pitchFamily="34" charset="-120"/>
              </a:rPr>
              <a:t>. </a:t>
            </a:r>
            <a:r>
              <a:rPr lang="en-US" sz="2000" dirty="0" err="1"/>
              <a:t>Mevcut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İyileştirilmiş</a:t>
            </a:r>
            <a:r>
              <a:rPr lang="en-US" sz="2000" dirty="0"/>
              <a:t> Durum </a:t>
            </a:r>
            <a:r>
              <a:rPr lang="en-US" sz="2000" dirty="0" err="1"/>
              <a:t>Karşılaştırması</a:t>
            </a:r>
            <a:endParaRPr lang="en-US" sz="2000" dirty="0"/>
          </a:p>
        </p:txBody>
      </p:sp>
      <p:sp>
        <p:nvSpPr>
          <p:cNvPr id="94" name="Text 91"/>
          <p:cNvSpPr/>
          <p:nvPr/>
        </p:nvSpPr>
        <p:spPr>
          <a:xfrm>
            <a:off x="16864584" y="17629633"/>
            <a:ext cx="7498080" cy="984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Verilen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tablo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şekiller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içinde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mutlaka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atıf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verilerek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açıklanmalıdır</a:t>
            </a:r>
            <a:r>
              <a:rPr lang="tr-TR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</a:p>
          <a:p>
            <a:pPr algn="just"/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/>
            <a:r>
              <a:rPr lang="tr-TR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Şekil Kullanım Kuralı: </a:t>
            </a:r>
            <a:r>
              <a:rPr lang="tr-TR" sz="24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Poster içinde kullanılan şekil, grafik, akış diyagramı, fotoğraf ve görseller numaralandırılmalı ve açıklayıcı bir başlık ile verilmelidir. </a:t>
            </a:r>
          </a:p>
          <a:p>
            <a:pPr algn="just"/>
            <a:endParaRPr lang="tr-TR" sz="24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just"/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Şekil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başlığı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şeklin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altında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yer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almalı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“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Şekil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1. …”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biçiminde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yazılmalıdır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. </a:t>
            </a:r>
            <a:endParaRPr lang="tr-TR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  <a:p>
            <a:pPr algn="just"/>
            <a:endParaRPr lang="tr-TR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  <a:p>
            <a:pPr algn="just"/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Kullanılan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tüm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şekillere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metin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içinde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mutlaka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atıf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yapılmalıdır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.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Örneğin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: “</a:t>
            </a:r>
            <a:r>
              <a:rPr lang="tr-TR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Mevcut ve iyileştirilmiş durum </a:t>
            </a:r>
            <a:r>
              <a:rPr lang="tr-TR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karşılatırması</a:t>
            </a:r>
            <a:r>
              <a:rPr lang="tr-TR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Şekil 3’te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verilmiştir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.” </a:t>
            </a:r>
            <a:endParaRPr lang="tr-TR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  <a:p>
            <a:pPr algn="just"/>
            <a:endParaRPr lang="tr-TR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  <a:p>
            <a:pPr algn="just"/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Görseller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yüksek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çözünürlüklü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olmalı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ve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okunabilirliği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azaltacak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şekilde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sıkıştırılmamalıdır</a:t>
            </a:r>
            <a:r>
              <a:rPr lang="en-US" sz="2400" dirty="0">
                <a:solidFill>
                  <a:srgbClr val="111111"/>
                </a:solidFill>
                <a:latin typeface="Arial" pitchFamily="34" charset="0"/>
                <a:cs typeface="Arial" pitchFamily="34" charset="-120"/>
              </a:rPr>
              <a:t>.</a:t>
            </a:r>
            <a:endParaRPr lang="tr-TR" sz="24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99" name="Shape 96"/>
          <p:cNvSpPr/>
          <p:nvPr/>
        </p:nvSpPr>
        <p:spPr>
          <a:xfrm>
            <a:off x="16837174" y="28377642"/>
            <a:ext cx="7650480" cy="3391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00" name="Shape 97"/>
          <p:cNvSpPr/>
          <p:nvPr/>
        </p:nvSpPr>
        <p:spPr>
          <a:xfrm>
            <a:off x="16837174" y="28377642"/>
            <a:ext cx="7650480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 anchor="b"/>
          <a:lstStyle/>
          <a:p>
            <a:endParaRPr lang="tr-TR" sz="2400"/>
          </a:p>
        </p:txBody>
      </p:sp>
      <p:sp>
        <p:nvSpPr>
          <p:cNvPr id="101" name="Text 98"/>
          <p:cNvSpPr/>
          <p:nvPr/>
        </p:nvSpPr>
        <p:spPr>
          <a:xfrm>
            <a:off x="16882894" y="28374022"/>
            <a:ext cx="7559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KAYNAKLAR</a:t>
            </a:r>
            <a:endParaRPr lang="en-US" sz="3200" dirty="0"/>
          </a:p>
        </p:txBody>
      </p:sp>
      <p:sp>
        <p:nvSpPr>
          <p:cNvPr id="102" name="Text 99"/>
          <p:cNvSpPr/>
          <p:nvPr/>
        </p:nvSpPr>
        <p:spPr>
          <a:xfrm>
            <a:off x="16928614" y="29017721"/>
            <a:ext cx="7498080" cy="311486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tr-TR" sz="2000" dirty="0"/>
              <a:t>[1] </a:t>
            </a:r>
            <a:r>
              <a:rPr lang="en-US" sz="2000" dirty="0" err="1"/>
              <a:t>Çalışmada</a:t>
            </a:r>
            <a:r>
              <a:rPr lang="en-US" sz="2000" dirty="0"/>
              <a:t> </a:t>
            </a:r>
            <a:r>
              <a:rPr lang="en-US" sz="2000" dirty="0" err="1"/>
              <a:t>yararlanılan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kaynaklar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formatında verilmelidir. </a:t>
            </a:r>
            <a:endParaRPr lang="tr-TR" sz="2000" dirty="0">
              <a:solidFill>
                <a:srgbClr val="111111"/>
              </a:solidFill>
              <a:latin typeface="Arial" pitchFamily="34" charset="0"/>
              <a:cs typeface="Arial" pitchFamily="34" charset="-120"/>
            </a:endParaRPr>
          </a:p>
          <a:p>
            <a:pPr algn="just"/>
            <a:r>
              <a:rPr lang="tr-TR" sz="2000" dirty="0"/>
              <a:t>[2] </a:t>
            </a:r>
            <a:r>
              <a:rPr lang="en-US" sz="2000" dirty="0"/>
              <a:t>Poster </a:t>
            </a:r>
            <a:r>
              <a:rPr lang="en-US" sz="2000" dirty="0" err="1"/>
              <a:t>formatına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yalnızca</a:t>
            </a:r>
            <a:r>
              <a:rPr lang="en-US" sz="2000" dirty="0"/>
              <a:t> </a:t>
            </a:r>
            <a:r>
              <a:rPr lang="en-US" sz="2000" dirty="0" err="1"/>
              <a:t>doğrudan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çalışmayı</a:t>
            </a:r>
            <a:r>
              <a:rPr lang="en-US" sz="2000" dirty="0"/>
              <a:t> </a:t>
            </a:r>
            <a:r>
              <a:rPr lang="en-US" sz="2000" dirty="0" err="1"/>
              <a:t>destekleyen</a:t>
            </a:r>
            <a:r>
              <a:rPr lang="tr-TR" sz="2000" dirty="0"/>
              <a:t> </a:t>
            </a:r>
            <a:r>
              <a:rPr lang="en-US" sz="2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3–6 </a:t>
            </a:r>
            <a:r>
              <a:rPr lang="en-US" sz="2000" dirty="0" err="1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</a:t>
            </a:r>
            <a:r>
              <a:rPr lang="en-US" sz="2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tr-TR" sz="2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 eklenmelidir.</a:t>
            </a:r>
          </a:p>
          <a:p>
            <a:pPr algn="just"/>
            <a:r>
              <a:rPr lang="tr-TR" sz="20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[3] ….</a:t>
            </a:r>
          </a:p>
        </p:txBody>
      </p:sp>
      <p:sp>
        <p:nvSpPr>
          <p:cNvPr id="103" name="Shape 100"/>
          <p:cNvSpPr/>
          <p:nvPr/>
        </p:nvSpPr>
        <p:spPr>
          <a:xfrm>
            <a:off x="686149" y="34933341"/>
            <a:ext cx="23829264" cy="18288"/>
          </a:xfrm>
          <a:prstGeom prst="rect">
            <a:avLst/>
          </a:prstGeom>
          <a:solidFill>
            <a:srgbClr val="8ACDCD"/>
          </a:solidFill>
          <a:ln w="12700">
            <a:solidFill>
              <a:srgbClr val="8ACDC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pic>
        <p:nvPicPr>
          <p:cNvPr id="110" name="Resim 109">
            <a:extLst>
              <a:ext uri="{FF2B5EF4-FFF2-40B4-BE49-F238E27FC236}">
                <a16:creationId xmlns:a16="http://schemas.microsoft.com/office/drawing/2014/main" id="{706B7BF2-6FB3-1A6C-1BA4-C966514C9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605028"/>
            <a:ext cx="3310128" cy="3310128"/>
          </a:xfrm>
          <a:prstGeom prst="rect">
            <a:avLst/>
          </a:prstGeom>
        </p:spPr>
      </p:pic>
      <p:sp>
        <p:nvSpPr>
          <p:cNvPr id="116" name="Shape 11"/>
          <p:cNvSpPr/>
          <p:nvPr/>
        </p:nvSpPr>
        <p:spPr>
          <a:xfrm>
            <a:off x="-6351" y="35451098"/>
            <a:ext cx="25207213" cy="546258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 sz="2400">
              <a:latin typeface="+mj-lt"/>
            </a:endParaRPr>
          </a:p>
        </p:txBody>
      </p:sp>
      <p:sp>
        <p:nvSpPr>
          <p:cNvPr id="117" name="Text 12"/>
          <p:cNvSpPr/>
          <p:nvPr/>
        </p:nvSpPr>
        <p:spPr>
          <a:xfrm>
            <a:off x="380647" y="35560826"/>
            <a:ext cx="2442653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BALIKESİR ÜNİVERSİTESİ  •  MÜHENDİSLİK FAKÜLTESİ  •  ENDÜSTRİ MÜHENDİSLİĞİ BÖLÜMÜ</a:t>
            </a:r>
            <a:endParaRPr lang="en-US" sz="2400" dirty="0">
              <a:latin typeface="+mj-lt"/>
            </a:endParaRPr>
          </a:p>
        </p:txBody>
      </p:sp>
      <p:sp>
        <p:nvSpPr>
          <p:cNvPr id="108" name="Metin kutusu 107">
            <a:extLst>
              <a:ext uri="{FF2B5EF4-FFF2-40B4-BE49-F238E27FC236}">
                <a16:creationId xmlns:a16="http://schemas.microsoft.com/office/drawing/2014/main" id="{7E381625-3FCD-547D-EEBE-FAF8B0075224}"/>
              </a:ext>
            </a:extLst>
          </p:cNvPr>
          <p:cNvSpPr txBox="1"/>
          <p:nvPr/>
        </p:nvSpPr>
        <p:spPr>
          <a:xfrm rot="5400000">
            <a:off x="6983815" y="17769037"/>
            <a:ext cx="35999738" cy="461665"/>
          </a:xfrm>
          <a:prstGeom prst="rect">
            <a:avLst/>
          </a:prstGeom>
          <a:solidFill>
            <a:srgbClr val="EEF8F8"/>
          </a:solidFill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008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2025-2026 AKADEMİK YILI   BALIKESİR ÜNİVERSİTESİ   </a:t>
            </a: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MÜHENDİSLİK FAKÜLTESİ   </a:t>
            </a:r>
            <a:r>
              <a:rPr lang="tr-TR" sz="2400" b="1" dirty="0">
                <a:solidFill>
                  <a:srgbClr val="008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ENDÜSTRİ</a:t>
            </a: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sz="2400" b="1" dirty="0">
                <a:solidFill>
                  <a:srgbClr val="008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MÜHENDİSLİĞİ  BÖLÜMÜ   </a:t>
            </a: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BALIKESİR ÜNİVERSİTESİ   </a:t>
            </a:r>
            <a:r>
              <a:rPr lang="tr-TR" sz="2400" b="1" dirty="0">
                <a:solidFill>
                  <a:srgbClr val="008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MÜHENDİSLİK FAKÜLTESİ   </a:t>
            </a: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ENDÜSTRİ  MÜHENDİSLİĞİ  BÖLÜMÜ   </a:t>
            </a:r>
            <a:r>
              <a:rPr lang="tr-TR" sz="2400" b="1" dirty="0">
                <a:solidFill>
                  <a:srgbClr val="008A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BALIKESİR ÜNİVERSİTESİ   </a:t>
            </a:r>
            <a:endParaRPr lang="tr-TR" sz="24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97">
            <a:extLst>
              <a:ext uri="{FF2B5EF4-FFF2-40B4-BE49-F238E27FC236}">
                <a16:creationId xmlns:a16="http://schemas.microsoft.com/office/drawing/2014/main" id="{905BEB9A-6063-135B-308C-8747320B9620}"/>
              </a:ext>
            </a:extLst>
          </p:cNvPr>
          <p:cNvSpPr/>
          <p:nvPr/>
        </p:nvSpPr>
        <p:spPr>
          <a:xfrm>
            <a:off x="16864933" y="32411575"/>
            <a:ext cx="7650480" cy="484632"/>
          </a:xfrm>
          <a:prstGeom prst="rect">
            <a:avLst/>
          </a:prstGeom>
          <a:solidFill>
            <a:srgbClr val="008F8A"/>
          </a:solidFill>
          <a:ln w="12700">
            <a:solidFill>
              <a:srgbClr val="008F8A">
                <a:alpha val="0"/>
              </a:srgbClr>
            </a:solidFill>
            <a:prstDash val="solid"/>
          </a:ln>
        </p:spPr>
        <p:txBody>
          <a:bodyPr anchor="b"/>
          <a:lstStyle/>
          <a:p>
            <a:pPr algn="ctr"/>
            <a:r>
              <a:rPr lang="tr-TR" sz="32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TEŞEKKÜR</a:t>
            </a:r>
            <a:endParaRPr lang="tr-TR" sz="3200" dirty="0"/>
          </a:p>
        </p:txBody>
      </p:sp>
      <p:sp>
        <p:nvSpPr>
          <p:cNvPr id="20" name="Text 99">
            <a:extLst>
              <a:ext uri="{FF2B5EF4-FFF2-40B4-BE49-F238E27FC236}">
                <a16:creationId xmlns:a16="http://schemas.microsoft.com/office/drawing/2014/main" id="{A0344E3E-F7EB-77B3-5473-DD154B963D28}"/>
              </a:ext>
            </a:extLst>
          </p:cNvPr>
          <p:cNvSpPr/>
          <p:nvPr/>
        </p:nvSpPr>
        <p:spPr>
          <a:xfrm>
            <a:off x="16891570" y="33179630"/>
            <a:ext cx="7498080" cy="175371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r>
              <a:rPr lang="en-US" sz="2000" dirty="0" err="1"/>
              <a:t>Danışman</a:t>
            </a:r>
            <a:r>
              <a:rPr lang="en-US" sz="2000" dirty="0"/>
              <a:t> </a:t>
            </a:r>
            <a:r>
              <a:rPr lang="en-US" sz="2000" dirty="0" err="1"/>
              <a:t>hocaya</a:t>
            </a:r>
            <a:r>
              <a:rPr lang="en-US" sz="2000" dirty="0"/>
              <a:t>, </a:t>
            </a:r>
            <a:r>
              <a:rPr lang="en-US" sz="2000" dirty="0" err="1"/>
              <a:t>veri</a:t>
            </a:r>
            <a:r>
              <a:rPr lang="en-US" sz="2000" dirty="0"/>
              <a:t> </a:t>
            </a:r>
            <a:r>
              <a:rPr lang="en-US" sz="2000" dirty="0" err="1"/>
              <a:t>toplama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uygulama</a:t>
            </a:r>
            <a:r>
              <a:rPr lang="en-US" sz="2000" dirty="0"/>
              <a:t> </a:t>
            </a:r>
            <a:r>
              <a:rPr lang="en-US" sz="2000" dirty="0" err="1"/>
              <a:t>sürecinde</a:t>
            </a:r>
            <a:r>
              <a:rPr lang="en-US" sz="2000" dirty="0"/>
              <a:t> </a:t>
            </a:r>
            <a:r>
              <a:rPr lang="en-US" sz="2000" dirty="0" err="1"/>
              <a:t>destek</a:t>
            </a:r>
            <a:r>
              <a:rPr lang="en-US" sz="2000" dirty="0"/>
              <a:t> </a:t>
            </a:r>
            <a:r>
              <a:rPr lang="en-US" sz="2000" dirty="0" err="1"/>
              <a:t>sağlayan</a:t>
            </a:r>
            <a:r>
              <a:rPr lang="en-US" sz="2000" dirty="0"/>
              <a:t> </a:t>
            </a:r>
            <a:r>
              <a:rPr lang="en-US" sz="2000" dirty="0" err="1"/>
              <a:t>kişi</a:t>
            </a:r>
            <a:r>
              <a:rPr lang="en-US" sz="2000" dirty="0"/>
              <a:t>, </a:t>
            </a:r>
            <a:r>
              <a:rPr lang="en-US" sz="2000" dirty="0" err="1"/>
              <a:t>kurum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birimlere</a:t>
            </a:r>
            <a:r>
              <a:rPr lang="en-US" sz="2000" dirty="0"/>
              <a:t> </a:t>
            </a:r>
            <a:r>
              <a:rPr lang="en-US" sz="2000" dirty="0" err="1"/>
              <a:t>teşekkür</a:t>
            </a:r>
            <a:r>
              <a:rPr lang="en-US" sz="2000" dirty="0"/>
              <a:t> </a:t>
            </a:r>
            <a:r>
              <a:rPr lang="en-US" sz="2000" dirty="0" err="1"/>
              <a:t>metni</a:t>
            </a:r>
            <a:r>
              <a:rPr lang="en-US" sz="2000" dirty="0"/>
              <a:t> </a:t>
            </a:r>
            <a:r>
              <a:rPr lang="tr-TR" sz="2000" dirty="0"/>
              <a:t>eklenebilir.</a:t>
            </a:r>
            <a:endParaRPr lang="tr-TR" sz="2000" dirty="0">
              <a:solidFill>
                <a:srgbClr val="111111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CE33BF9-B54F-02B3-7722-7D673F9E3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416061"/>
              </p:ext>
            </p:extLst>
          </p:nvPr>
        </p:nvGraphicFramePr>
        <p:xfrm>
          <a:off x="8790484" y="24538135"/>
          <a:ext cx="7376140" cy="2560320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3688070">
                  <a:extLst>
                    <a:ext uri="{9D8B030D-6E8A-4147-A177-3AD203B41FA5}">
                      <a16:colId xmlns:a16="http://schemas.microsoft.com/office/drawing/2014/main" val="1761294817"/>
                    </a:ext>
                  </a:extLst>
                </a:gridCol>
                <a:gridCol w="3688070">
                  <a:extLst>
                    <a:ext uri="{9D8B030D-6E8A-4147-A177-3AD203B41FA5}">
                      <a16:colId xmlns:a16="http://schemas.microsoft.com/office/drawing/2014/main" val="369615048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Alan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 err="1"/>
                        <a:t>Yazı</a:t>
                      </a:r>
                      <a:r>
                        <a:rPr lang="en-US" sz="1800" b="1" dirty="0"/>
                        <a:t> Tipi </a:t>
                      </a:r>
                      <a:r>
                        <a:rPr lang="en-US" sz="1800" b="1" dirty="0" err="1"/>
                        <a:t>ve</a:t>
                      </a:r>
                      <a:r>
                        <a:rPr lang="en-US" sz="1800" b="1" dirty="0"/>
                        <a:t> 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0093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Çalışma konu başlığı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Arial Bold, 44 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589652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Öğrenci ve danışman bilgileri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Arial Bold, 32 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780945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Ana bölüm başlıkları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Arial Bold, 32 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793662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Poster ana </a:t>
                      </a:r>
                      <a:r>
                        <a:rPr lang="en-US" sz="1800" dirty="0" err="1"/>
                        <a:t>metni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Arial, </a:t>
                      </a:r>
                      <a:r>
                        <a:rPr lang="tr-TR" sz="1800" dirty="0"/>
                        <a:t>en az 24</a:t>
                      </a:r>
                      <a:r>
                        <a:rPr lang="en-US" sz="1800" dirty="0"/>
                        <a:t> 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29762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/>
                        <a:t>Tablo içi metinler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Arial, </a:t>
                      </a:r>
                      <a:r>
                        <a:rPr lang="tr-TR" sz="1800" dirty="0"/>
                        <a:t>en az 18</a:t>
                      </a:r>
                      <a:r>
                        <a:rPr lang="en-US" sz="1800" dirty="0"/>
                        <a:t> 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6546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 err="1"/>
                        <a:t>Şekil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ve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tablo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başlıkları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dirty="0"/>
                        <a:t>Arial, </a:t>
                      </a:r>
                      <a:r>
                        <a:rPr lang="tr-TR" sz="1800" dirty="0"/>
                        <a:t>en az 20 </a:t>
                      </a:r>
                      <a:r>
                        <a:rPr lang="en-US" sz="1800" dirty="0"/>
                        <a:t>punto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7292131"/>
                  </a:ext>
                </a:extLst>
              </a:tr>
            </a:tbl>
          </a:graphicData>
        </a:graphic>
      </p:graphicFrame>
      <p:pic>
        <p:nvPicPr>
          <p:cNvPr id="51" name="Picture 50">
            <a:extLst>
              <a:ext uri="{FF2B5EF4-FFF2-40B4-BE49-F238E27FC236}">
                <a16:creationId xmlns:a16="http://schemas.microsoft.com/office/drawing/2014/main" id="{7E7478B3-8EF9-E403-051C-8B63D1E7B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5064" y="12088678"/>
            <a:ext cx="7589520" cy="425052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FFE37876-C9C2-7FA5-DFBF-B215C5BEDF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794"/>
          <a:stretch>
            <a:fillRect/>
          </a:stretch>
        </p:blipFill>
        <p:spPr>
          <a:xfrm>
            <a:off x="711385" y="18801238"/>
            <a:ext cx="7589520" cy="38103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 37">
                <a:extLst>
                  <a:ext uri="{FF2B5EF4-FFF2-40B4-BE49-F238E27FC236}">
                    <a16:creationId xmlns:a16="http://schemas.microsoft.com/office/drawing/2014/main" id="{94A1D1E2-EA19-A8FD-7951-33A127480883}"/>
                  </a:ext>
                </a:extLst>
              </p:cNvPr>
              <p:cNvSpPr/>
              <p:nvPr/>
            </p:nvSpPr>
            <p:spPr>
              <a:xfrm>
                <a:off x="8851392" y="15741586"/>
                <a:ext cx="7498080" cy="5957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254" tIns="254" rIns="254" bIns="254" rtlCol="0" anchor="t">
                <a:normAutofit/>
              </a:bodyPr>
              <a:lstStyle/>
              <a:p>
                <a:pPr algn="r"/>
                <a14:m>
                  <m:oMath xmlns:m="http://schemas.openxmlformats.org/officeDocument/2006/math">
                    <m:func>
                      <m:func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sz="2800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nary>
                          <m:naryPr>
                            <m:chr m:val="∑"/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tr-TR" sz="2800" dirty="0"/>
                  <a:t>                       </a:t>
                </a:r>
                <a:r>
                  <a:rPr lang="tr-TR" sz="2400" dirty="0"/>
                  <a:t>(1)     </a:t>
                </a:r>
              </a:p>
              <a:p>
                <a:pPr algn="r"/>
                <a:endParaRPr lang="tr-TR" sz="2000" dirty="0"/>
              </a:p>
              <a:p>
                <a:pPr algn="r"/>
                <a:endParaRPr lang="en-US" sz="2400" dirty="0"/>
              </a:p>
            </p:txBody>
          </p:sp>
        </mc:Choice>
        <mc:Fallback>
          <p:sp>
            <p:nvSpPr>
              <p:cNvPr id="61" name="Text 37">
                <a:extLst>
                  <a:ext uri="{FF2B5EF4-FFF2-40B4-BE49-F238E27FC236}">
                    <a16:creationId xmlns:a16="http://schemas.microsoft.com/office/drawing/2014/main" id="{94A1D1E2-EA19-A8FD-7951-33A1274808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392" y="15741586"/>
                <a:ext cx="7498080" cy="595703"/>
              </a:xfrm>
              <a:prstGeom prst="rect">
                <a:avLst/>
              </a:prstGeom>
              <a:blipFill>
                <a:blip r:embed="rId6"/>
                <a:stretch>
                  <a:fillRect t="-7143" r="-8130" b="-10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 6">
            <a:extLst>
              <a:ext uri="{FF2B5EF4-FFF2-40B4-BE49-F238E27FC236}">
                <a16:creationId xmlns:a16="http://schemas.microsoft.com/office/drawing/2014/main" id="{3E481DAA-E914-4509-27F2-8B577F575367}"/>
              </a:ext>
            </a:extLst>
          </p:cNvPr>
          <p:cNvSpPr/>
          <p:nvPr/>
        </p:nvSpPr>
        <p:spPr>
          <a:xfrm>
            <a:off x="4225195" y="3660268"/>
            <a:ext cx="15864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3. </a:t>
            </a:r>
            <a:r>
              <a:rPr lang="en-US" sz="3200" b="1" dirty="0" err="1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Öğrenci</a:t>
            </a:r>
            <a:r>
              <a:rPr lang="en-US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 Okul No, Öğrenci Ad </a:t>
            </a:r>
            <a:r>
              <a:rPr lang="en-US" sz="3200" b="1" dirty="0" err="1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Soyad</a:t>
            </a:r>
            <a:r>
              <a:rPr lang="en-US" sz="3200" b="1" dirty="0">
                <a:solidFill>
                  <a:srgbClr val="008F8A"/>
                </a:solidFill>
                <a:latin typeface="+mj-lt"/>
                <a:ea typeface="Arial" pitchFamily="34" charset="-122"/>
                <a:cs typeface="Arial" pitchFamily="34" charset="-120"/>
              </a:rPr>
              <a:t>   </a:t>
            </a:r>
            <a:endParaRPr lang="en-US" sz="3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7">
                <a:extLst>
                  <a:ext uri="{FF2B5EF4-FFF2-40B4-BE49-F238E27FC236}">
                    <a16:creationId xmlns:a16="http://schemas.microsoft.com/office/drawing/2014/main" id="{D4DA109F-9AAA-0AC6-24C8-18248E4848AF}"/>
                  </a:ext>
                </a:extLst>
              </p:cNvPr>
              <p:cNvSpPr/>
              <p:nvPr/>
            </p:nvSpPr>
            <p:spPr>
              <a:xfrm>
                <a:off x="8866632" y="16883483"/>
                <a:ext cx="7498080" cy="1628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254" tIns="254" rIns="254" bIns="254" rtlCol="0" anchor="t">
                <a:normAutofit lnSpcReduction="10000"/>
              </a:bodyPr>
              <a:lstStyle/>
              <a:p>
                <a:pPr algn="r"/>
                <a:r>
                  <a:rPr lang="tr-TR" sz="2000" dirty="0"/>
                  <a:t> </a:t>
                </a:r>
              </a:p>
              <a:p>
                <a:pPr algn="r"/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3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tr-TR" sz="3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tr-TR" sz="3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3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tr-TR" sz="3000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3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tr-TR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tr-TR" sz="3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tr-TR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tr-TR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tr-TR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=1,2,3,..,</m:t>
                    </m:r>
                    <m:r>
                      <a:rPr lang="tr-TR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tr-TR" sz="3000" b="0" dirty="0">
                    <a:ea typeface="Cambria Math" panose="02040503050406030204" pitchFamily="18" charset="0"/>
                  </a:rPr>
                  <a:t>         </a:t>
                </a:r>
                <a:r>
                  <a:rPr lang="tr-TR" sz="2400" b="0" dirty="0">
                    <a:ea typeface="Cambria Math" panose="02040503050406030204" pitchFamily="18" charset="0"/>
                  </a:rPr>
                  <a:t>(2) </a:t>
                </a:r>
              </a:p>
              <a:p>
                <a:pPr algn="r"/>
                <a:endParaRPr lang="tr-TR" sz="2400" b="0" dirty="0">
                  <a:ea typeface="Cambria Math" panose="02040503050406030204" pitchFamily="18" charset="0"/>
                </a:endParaRPr>
              </a:p>
              <a:p>
                <a:pPr algn="r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0 ,  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=1,2,3,..,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tr-TR" sz="2800" dirty="0"/>
                  <a:t>                </a:t>
                </a:r>
                <a:r>
                  <a:rPr lang="tr-TR" sz="2400" dirty="0"/>
                  <a:t>(3)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 37">
                <a:extLst>
                  <a:ext uri="{FF2B5EF4-FFF2-40B4-BE49-F238E27FC236}">
                    <a16:creationId xmlns:a16="http://schemas.microsoft.com/office/drawing/2014/main" id="{D4DA109F-9AAA-0AC6-24C8-18248E4848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632" y="16883483"/>
                <a:ext cx="7498080" cy="1628320"/>
              </a:xfrm>
              <a:prstGeom prst="rect">
                <a:avLst/>
              </a:prstGeom>
              <a:blipFill>
                <a:blip r:embed="rId7"/>
                <a:stretch>
                  <a:fillRect r="-34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37">
            <a:extLst>
              <a:ext uri="{FF2B5EF4-FFF2-40B4-BE49-F238E27FC236}">
                <a16:creationId xmlns:a16="http://schemas.microsoft.com/office/drawing/2014/main" id="{116408E0-9634-E522-FE68-39A8561DDE93}"/>
              </a:ext>
            </a:extLst>
          </p:cNvPr>
          <p:cNvSpPr/>
          <p:nvPr/>
        </p:nvSpPr>
        <p:spPr>
          <a:xfrm>
            <a:off x="8917247" y="14111936"/>
            <a:ext cx="7498080" cy="1628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just"/>
            <a:endParaRPr lang="tr-TR" sz="2400" dirty="0"/>
          </a:p>
        </p:txBody>
      </p:sp>
      <p:sp>
        <p:nvSpPr>
          <p:cNvPr id="27" name="Text 37">
            <a:extLst>
              <a:ext uri="{FF2B5EF4-FFF2-40B4-BE49-F238E27FC236}">
                <a16:creationId xmlns:a16="http://schemas.microsoft.com/office/drawing/2014/main" id="{38C29DB6-E4BA-2512-2C2C-FAEC24827A0E}"/>
              </a:ext>
            </a:extLst>
          </p:cNvPr>
          <p:cNvSpPr/>
          <p:nvPr/>
        </p:nvSpPr>
        <p:spPr>
          <a:xfrm>
            <a:off x="8866632" y="16320370"/>
            <a:ext cx="7498080" cy="595703"/>
          </a:xfrm>
          <a:prstGeom prst="rect">
            <a:avLst/>
          </a:prstGeom>
          <a:noFill/>
          <a:ln>
            <a:noFill/>
          </a:ln>
        </p:spPr>
        <p:txBody>
          <a:bodyPr wrap="square" lIns="254" tIns="254" rIns="254" bIns="254" rtlCol="0" anchor="t">
            <a:normAutofit/>
          </a:bodyPr>
          <a:lstStyle/>
          <a:p>
            <a:r>
              <a:rPr lang="tr-TR" sz="2400" dirty="0"/>
              <a:t>Kısıtlar;</a:t>
            </a:r>
          </a:p>
          <a:p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37">
                <a:extLst>
                  <a:ext uri="{FF2B5EF4-FFF2-40B4-BE49-F238E27FC236}">
                    <a16:creationId xmlns:a16="http://schemas.microsoft.com/office/drawing/2014/main" id="{B829808D-BA0B-BC9E-F44C-604706EF2A64}"/>
                  </a:ext>
                </a:extLst>
              </p:cNvPr>
              <p:cNvSpPr/>
              <p:nvPr/>
            </p:nvSpPr>
            <p:spPr>
              <a:xfrm>
                <a:off x="8730716" y="18849516"/>
                <a:ext cx="7498080" cy="1484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254" tIns="254" rIns="254" bIns="254" rtlCol="0" anchor="t">
                <a:normAutofit/>
              </a:bodyPr>
              <a:lstStyle/>
              <a:p>
                <a:r>
                  <a:rPr lang="tr-TR" sz="2400" dirty="0"/>
                  <a:t>Burada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2400" dirty="0"/>
                  <a:t> karar değişkenini,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/>
                  <a:t>birim kârı, </a:t>
                </a:r>
                <a14:m>
                  <m:oMath xmlns:m="http://schemas.openxmlformats.org/officeDocument/2006/math"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/>
                  <a:t>kaynak kullanım katsayısını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/>
                  <a:t>ise kaynak kapasitesini göstermektedir.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1" name="Text 37">
                <a:extLst>
                  <a:ext uri="{FF2B5EF4-FFF2-40B4-BE49-F238E27FC236}">
                    <a16:creationId xmlns:a16="http://schemas.microsoft.com/office/drawing/2014/main" id="{B829808D-BA0B-BC9E-F44C-604706EF2A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716" y="18849516"/>
                <a:ext cx="7498080" cy="1484225"/>
              </a:xfrm>
              <a:prstGeom prst="rect">
                <a:avLst/>
              </a:prstGeom>
              <a:blipFill>
                <a:blip r:embed="rId8"/>
                <a:stretch>
                  <a:fillRect l="-2439" t="-61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892</Words>
  <Application>Microsoft Office PowerPoint</Application>
  <PresentationFormat>Custom</PresentationFormat>
  <Paragraphs>97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 Math</vt:lpstr>
      <vt:lpstr>Office Theme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Şablonu 70x100 cm - Düzenlenmiş</dc:title>
  <dc:subject>Balıkesir Üniversitesi Endüstri Mühendisliği Poster Şablonu</dc:subject>
  <dc:creator>OpenAI</dc:creator>
  <cp:lastModifiedBy>MSKa</cp:lastModifiedBy>
  <cp:revision>32</cp:revision>
  <dcterms:created xsi:type="dcterms:W3CDTF">2026-06-04T08:31:36Z</dcterms:created>
  <dcterms:modified xsi:type="dcterms:W3CDTF">2026-06-05T11:52:11Z</dcterms:modified>
</cp:coreProperties>
</file>