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sldIdLst>
    <p:sldId id="256" r:id="rId2"/>
  </p:sldIdLst>
  <p:sldSz cx="18000663" cy="25199975"/>
  <p:notesSz cx="7004050" cy="9283700"/>
  <p:defaultTextStyle>
    <a:defPPr>
      <a:defRPr lang="en-US"/>
    </a:defPPr>
    <a:lvl1pPr algn="l" rtl="0" fontAlgn="base">
      <a:spcBef>
        <a:spcPct val="0"/>
      </a:spcBef>
      <a:spcAft>
        <a:spcPct val="0"/>
      </a:spcAft>
      <a:defRPr sz="1740" kern="1200">
        <a:solidFill>
          <a:schemeClr val="tx1"/>
        </a:solidFill>
        <a:latin typeface="Arial" pitchFamily="34" charset="0"/>
        <a:ea typeface="+mn-ea"/>
        <a:cs typeface="+mn-cs"/>
      </a:defRPr>
    </a:lvl1pPr>
    <a:lvl2pPr marL="245424" algn="l" rtl="0" fontAlgn="base">
      <a:spcBef>
        <a:spcPct val="0"/>
      </a:spcBef>
      <a:spcAft>
        <a:spcPct val="0"/>
      </a:spcAft>
      <a:defRPr sz="1740" kern="1200">
        <a:solidFill>
          <a:schemeClr val="tx1"/>
        </a:solidFill>
        <a:latin typeface="Arial" pitchFamily="34" charset="0"/>
        <a:ea typeface="+mn-ea"/>
        <a:cs typeface="+mn-cs"/>
      </a:defRPr>
    </a:lvl2pPr>
    <a:lvl3pPr marL="490849" algn="l" rtl="0" fontAlgn="base">
      <a:spcBef>
        <a:spcPct val="0"/>
      </a:spcBef>
      <a:spcAft>
        <a:spcPct val="0"/>
      </a:spcAft>
      <a:defRPr sz="1740" kern="1200">
        <a:solidFill>
          <a:schemeClr val="tx1"/>
        </a:solidFill>
        <a:latin typeface="Arial" pitchFamily="34" charset="0"/>
        <a:ea typeface="+mn-ea"/>
        <a:cs typeface="+mn-cs"/>
      </a:defRPr>
    </a:lvl3pPr>
    <a:lvl4pPr marL="736274" algn="l" rtl="0" fontAlgn="base">
      <a:spcBef>
        <a:spcPct val="0"/>
      </a:spcBef>
      <a:spcAft>
        <a:spcPct val="0"/>
      </a:spcAft>
      <a:defRPr sz="1740" kern="1200">
        <a:solidFill>
          <a:schemeClr val="tx1"/>
        </a:solidFill>
        <a:latin typeface="Arial" pitchFamily="34" charset="0"/>
        <a:ea typeface="+mn-ea"/>
        <a:cs typeface="+mn-cs"/>
      </a:defRPr>
    </a:lvl4pPr>
    <a:lvl5pPr marL="981697" algn="l" rtl="0" fontAlgn="base">
      <a:spcBef>
        <a:spcPct val="0"/>
      </a:spcBef>
      <a:spcAft>
        <a:spcPct val="0"/>
      </a:spcAft>
      <a:defRPr sz="1740" kern="1200">
        <a:solidFill>
          <a:schemeClr val="tx1"/>
        </a:solidFill>
        <a:latin typeface="Arial" pitchFamily="34" charset="0"/>
        <a:ea typeface="+mn-ea"/>
        <a:cs typeface="+mn-cs"/>
      </a:defRPr>
    </a:lvl5pPr>
    <a:lvl6pPr marL="1227121" algn="l" defTabSz="490849" rtl="0" eaLnBrk="1" latinLnBrk="0" hangingPunct="1">
      <a:defRPr sz="1740" kern="1200">
        <a:solidFill>
          <a:schemeClr val="tx1"/>
        </a:solidFill>
        <a:latin typeface="Arial" pitchFamily="34" charset="0"/>
        <a:ea typeface="+mn-ea"/>
        <a:cs typeface="+mn-cs"/>
      </a:defRPr>
    </a:lvl6pPr>
    <a:lvl7pPr marL="1472546" algn="l" defTabSz="490849" rtl="0" eaLnBrk="1" latinLnBrk="0" hangingPunct="1">
      <a:defRPr sz="1740" kern="1200">
        <a:solidFill>
          <a:schemeClr val="tx1"/>
        </a:solidFill>
        <a:latin typeface="Arial" pitchFamily="34" charset="0"/>
        <a:ea typeface="+mn-ea"/>
        <a:cs typeface="+mn-cs"/>
      </a:defRPr>
    </a:lvl7pPr>
    <a:lvl8pPr marL="1717970" algn="l" defTabSz="490849" rtl="0" eaLnBrk="1" latinLnBrk="0" hangingPunct="1">
      <a:defRPr sz="1740" kern="1200">
        <a:solidFill>
          <a:schemeClr val="tx1"/>
        </a:solidFill>
        <a:latin typeface="Arial" pitchFamily="34" charset="0"/>
        <a:ea typeface="+mn-ea"/>
        <a:cs typeface="+mn-cs"/>
      </a:defRPr>
    </a:lvl8pPr>
    <a:lvl9pPr marL="1963394" algn="l" defTabSz="490849" rtl="0" eaLnBrk="1" latinLnBrk="0" hangingPunct="1">
      <a:defRPr sz="1740"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7937" userDrawn="1">
          <p15:clr>
            <a:srgbClr val="A4A3A4"/>
          </p15:clr>
        </p15:guide>
        <p15:guide id="2" pos="567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366EA4"/>
    <a:srgbClr val="EAEAEA"/>
    <a:srgbClr val="006699"/>
    <a:srgbClr val="CCECFF"/>
    <a:srgbClr val="F8F8F8"/>
    <a:srgbClr val="FFFF66"/>
    <a:srgbClr val="003A7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792" autoAdjust="0"/>
    <p:restoredTop sz="94676" autoAdjust="0"/>
  </p:normalViewPr>
  <p:slideViewPr>
    <p:cSldViewPr>
      <p:cViewPr>
        <p:scale>
          <a:sx n="75" d="100"/>
          <a:sy n="75" d="100"/>
        </p:scale>
        <p:origin x="75" y="27"/>
      </p:cViewPr>
      <p:guideLst>
        <p:guide orient="horz" pos="7937"/>
        <p:guide pos="567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7"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Özlem Erdil Toraman" userId="b64d3bd205c2b7b3" providerId="LiveId" clId="{56A71188-1024-44AF-BDB9-174AF5DA917A}"/>
    <pc:docChg chg="modSld">
      <pc:chgData name="Özlem Erdil Toraman" userId="b64d3bd205c2b7b3" providerId="LiveId" clId="{56A71188-1024-44AF-BDB9-174AF5DA917A}" dt="2026-05-05T07:17:28.263" v="3" actId="6549"/>
      <pc:docMkLst>
        <pc:docMk/>
      </pc:docMkLst>
      <pc:sldChg chg="modSp mod">
        <pc:chgData name="Özlem Erdil Toraman" userId="b64d3bd205c2b7b3" providerId="LiveId" clId="{56A71188-1024-44AF-BDB9-174AF5DA917A}" dt="2026-05-05T07:17:28.263" v="3" actId="6549"/>
        <pc:sldMkLst>
          <pc:docMk/>
          <pc:sldMk cId="0" sldId="256"/>
        </pc:sldMkLst>
        <pc:spChg chg="mod">
          <ac:chgData name="Özlem Erdil Toraman" userId="b64d3bd205c2b7b3" providerId="LiveId" clId="{56A71188-1024-44AF-BDB9-174AF5DA917A}" dt="2026-05-05T07:16:50.004" v="1" actId="1076"/>
          <ac:spMkLst>
            <pc:docMk/>
            <pc:sldMk cId="0" sldId="256"/>
            <ac:spMk id="2307" creationId="{00000000-0000-0000-0000-000000000000}"/>
          </ac:spMkLst>
        </pc:spChg>
        <pc:spChg chg="mod">
          <ac:chgData name="Özlem Erdil Toraman" userId="b64d3bd205c2b7b3" providerId="LiveId" clId="{56A71188-1024-44AF-BDB9-174AF5DA917A}" dt="2026-05-05T07:17:28.263" v="3" actId="6549"/>
          <ac:spMkLst>
            <pc:docMk/>
            <pc:sldMk cId="0" sldId="256"/>
            <ac:spMk id="2318"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sp>
        <p:nvSpPr>
          <p:cNvPr id="2" name="Instructions"/>
          <p:cNvSpPr/>
          <p:nvPr userDrawn="1"/>
        </p:nvSpPr>
        <p:spPr>
          <a:xfrm>
            <a:off x="-5625207" y="1"/>
            <a:ext cx="5250194" cy="2519997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3740" tIns="93740" rIns="93740" bIns="93740" rtlCol="0" anchor="t"/>
          <a:lstStyle>
            <a:defPPr>
              <a:defRPr lang="en-US"/>
            </a:defPPr>
            <a:lvl1pPr marL="0" algn="l" defTabSz="3686861" rtl="0" eaLnBrk="1" latinLnBrk="0" hangingPunct="1">
              <a:defRPr sz="7258" kern="1200">
                <a:solidFill>
                  <a:schemeClr val="lt1"/>
                </a:solidFill>
                <a:latin typeface="+mn-lt"/>
                <a:ea typeface="+mn-ea"/>
                <a:cs typeface="+mn-cs"/>
              </a:defRPr>
            </a:lvl1pPr>
            <a:lvl2pPr marL="1843430" algn="l" defTabSz="3686861" rtl="0" eaLnBrk="1" latinLnBrk="0" hangingPunct="1">
              <a:defRPr sz="7258" kern="1200">
                <a:solidFill>
                  <a:schemeClr val="lt1"/>
                </a:solidFill>
                <a:latin typeface="+mn-lt"/>
                <a:ea typeface="+mn-ea"/>
                <a:cs typeface="+mn-cs"/>
              </a:defRPr>
            </a:lvl2pPr>
            <a:lvl3pPr marL="3686861" algn="l" defTabSz="3686861" rtl="0" eaLnBrk="1" latinLnBrk="0" hangingPunct="1">
              <a:defRPr sz="7258" kern="1200">
                <a:solidFill>
                  <a:schemeClr val="lt1"/>
                </a:solidFill>
                <a:latin typeface="+mn-lt"/>
                <a:ea typeface="+mn-ea"/>
                <a:cs typeface="+mn-cs"/>
              </a:defRPr>
            </a:lvl3pPr>
            <a:lvl4pPr marL="5530291" algn="l" defTabSz="3686861" rtl="0" eaLnBrk="1" latinLnBrk="0" hangingPunct="1">
              <a:defRPr sz="7258" kern="1200">
                <a:solidFill>
                  <a:schemeClr val="lt1"/>
                </a:solidFill>
                <a:latin typeface="+mn-lt"/>
                <a:ea typeface="+mn-ea"/>
                <a:cs typeface="+mn-cs"/>
              </a:defRPr>
            </a:lvl4pPr>
            <a:lvl5pPr marL="7373722" algn="l" defTabSz="3686861" rtl="0" eaLnBrk="1" latinLnBrk="0" hangingPunct="1">
              <a:defRPr sz="7258" kern="1200">
                <a:solidFill>
                  <a:schemeClr val="lt1"/>
                </a:solidFill>
                <a:latin typeface="+mn-lt"/>
                <a:ea typeface="+mn-ea"/>
                <a:cs typeface="+mn-cs"/>
              </a:defRPr>
            </a:lvl5pPr>
            <a:lvl6pPr marL="9217152" algn="l" defTabSz="3686861" rtl="0" eaLnBrk="1" latinLnBrk="0" hangingPunct="1">
              <a:defRPr sz="7258" kern="1200">
                <a:solidFill>
                  <a:schemeClr val="lt1"/>
                </a:solidFill>
                <a:latin typeface="+mn-lt"/>
                <a:ea typeface="+mn-ea"/>
                <a:cs typeface="+mn-cs"/>
              </a:defRPr>
            </a:lvl6pPr>
            <a:lvl7pPr marL="11060582" algn="l" defTabSz="3686861" rtl="0" eaLnBrk="1" latinLnBrk="0" hangingPunct="1">
              <a:defRPr sz="7258" kern="1200">
                <a:solidFill>
                  <a:schemeClr val="lt1"/>
                </a:solidFill>
                <a:latin typeface="+mn-lt"/>
                <a:ea typeface="+mn-ea"/>
                <a:cs typeface="+mn-cs"/>
              </a:defRPr>
            </a:lvl7pPr>
            <a:lvl8pPr marL="12904013" algn="l" defTabSz="3686861" rtl="0" eaLnBrk="1" latinLnBrk="0" hangingPunct="1">
              <a:defRPr sz="7258" kern="1200">
                <a:solidFill>
                  <a:schemeClr val="lt1"/>
                </a:solidFill>
                <a:latin typeface="+mn-lt"/>
                <a:ea typeface="+mn-ea"/>
                <a:cs typeface="+mn-cs"/>
              </a:defRPr>
            </a:lvl8pPr>
            <a:lvl9pPr marL="14747443" algn="l" defTabSz="3686861" rtl="0" eaLnBrk="1" latinLnBrk="0" hangingPunct="1">
              <a:defRPr sz="7258" kern="1200">
                <a:solidFill>
                  <a:schemeClr val="lt1"/>
                </a:solidFill>
                <a:latin typeface="+mn-lt"/>
                <a:ea typeface="+mn-ea"/>
                <a:cs typeface="+mn-cs"/>
              </a:defRPr>
            </a:lvl9pPr>
          </a:lstStyle>
          <a:p>
            <a:pPr lvl="0">
              <a:spcBef>
                <a:spcPts val="0"/>
              </a:spcBef>
              <a:spcAft>
                <a:spcPts val="984"/>
              </a:spcAft>
            </a:pPr>
            <a:r>
              <a:rPr lang="en-US" sz="3950" dirty="0">
                <a:solidFill>
                  <a:srgbClr val="7F7F7F"/>
                </a:solidFill>
                <a:latin typeface="Calibri" pitchFamily="34" charset="0"/>
                <a:cs typeface="Calibri" panose="020F0502020204030204" pitchFamily="34" charset="0"/>
              </a:rPr>
              <a:t>Poster Print Size:</a:t>
            </a:r>
            <a:endParaRPr sz="3950" dirty="0">
              <a:solidFill>
                <a:srgbClr val="7F7F7F"/>
              </a:solidFill>
              <a:latin typeface="Calibri" pitchFamily="34" charset="0"/>
              <a:cs typeface="Calibri" panose="020F0502020204030204" pitchFamily="34" charset="0"/>
            </a:endParaRPr>
          </a:p>
          <a:p>
            <a:pPr lvl="0">
              <a:spcBef>
                <a:spcPts val="0"/>
              </a:spcBef>
              <a:spcAft>
                <a:spcPts val="984"/>
              </a:spcAft>
            </a:pPr>
            <a:r>
              <a:rPr lang="en-US" sz="2600" dirty="0">
                <a:solidFill>
                  <a:srgbClr val="7F7F7F"/>
                </a:solidFill>
                <a:latin typeface="Calibri" pitchFamily="34" charset="0"/>
                <a:cs typeface="Calibri" panose="020F0502020204030204" pitchFamily="34" charset="0"/>
              </a:rPr>
              <a:t>This poster template is 1m (39.37”) high by 1m (39.37”) wide. It can be used to print any poster with a 1:1 aspect ratio.</a:t>
            </a:r>
          </a:p>
          <a:p>
            <a:pPr lvl="0">
              <a:spcBef>
                <a:spcPts val="0"/>
              </a:spcBef>
              <a:spcAft>
                <a:spcPts val="984"/>
              </a:spcAft>
            </a:pPr>
            <a:r>
              <a:rPr lang="en-US" sz="3950" dirty="0">
                <a:solidFill>
                  <a:srgbClr val="7F7F7F"/>
                </a:solidFill>
                <a:latin typeface="Calibri" pitchFamily="34" charset="0"/>
                <a:cs typeface="Calibri" panose="020F0502020204030204" pitchFamily="34" charset="0"/>
              </a:rPr>
              <a:t>Placeholders</a:t>
            </a:r>
            <a:r>
              <a:rPr sz="3950" dirty="0">
                <a:solidFill>
                  <a:srgbClr val="7F7F7F"/>
                </a:solidFill>
                <a:latin typeface="Calibri" pitchFamily="34" charset="0"/>
                <a:cs typeface="Calibri" panose="020F0502020204030204" pitchFamily="34" charset="0"/>
              </a:rPr>
              <a:t>:</a:t>
            </a:r>
          </a:p>
          <a:p>
            <a:pPr lvl="0">
              <a:spcBef>
                <a:spcPts val="0"/>
              </a:spcBef>
              <a:spcAft>
                <a:spcPts val="984"/>
              </a:spcAft>
            </a:pPr>
            <a:r>
              <a:rPr sz="2600" dirty="0">
                <a:solidFill>
                  <a:srgbClr val="7F7F7F"/>
                </a:solidFill>
                <a:latin typeface="Calibri" pitchFamily="34" charset="0"/>
                <a:cs typeface="Calibri" panose="020F0502020204030204" pitchFamily="34" charset="0"/>
              </a:rPr>
              <a:t>The </a:t>
            </a:r>
            <a:r>
              <a:rPr lang="en-US" sz="2600" dirty="0">
                <a:solidFill>
                  <a:srgbClr val="7F7F7F"/>
                </a:solidFill>
                <a:latin typeface="Calibri" pitchFamily="34" charset="0"/>
                <a:cs typeface="Calibri" panose="020F0502020204030204" pitchFamily="34" charset="0"/>
              </a:rPr>
              <a:t>various elements included</a:t>
            </a:r>
            <a:r>
              <a:rPr sz="2600" dirty="0">
                <a:solidFill>
                  <a:srgbClr val="7F7F7F"/>
                </a:solidFill>
                <a:latin typeface="Calibri" pitchFamily="34" charset="0"/>
                <a:cs typeface="Calibri" panose="020F0502020204030204" pitchFamily="34" charset="0"/>
              </a:rPr>
              <a:t> in this </a:t>
            </a:r>
            <a:r>
              <a:rPr lang="en-US" sz="2600" dirty="0">
                <a:solidFill>
                  <a:srgbClr val="7F7F7F"/>
                </a:solidFill>
                <a:latin typeface="Calibri" pitchFamily="34" charset="0"/>
                <a:cs typeface="Calibri" panose="020F0502020204030204" pitchFamily="34" charset="0"/>
              </a:rPr>
              <a:t>poster are ones</a:t>
            </a:r>
            <a:r>
              <a:rPr lang="en-US" sz="2600" baseline="0" dirty="0">
                <a:solidFill>
                  <a:srgbClr val="7F7F7F"/>
                </a:solidFill>
                <a:latin typeface="Calibri" pitchFamily="34" charset="0"/>
                <a:cs typeface="Calibri" panose="020F0502020204030204" pitchFamily="34" charset="0"/>
              </a:rPr>
              <a:t> we often see in medical, research, and scientific posters.</a:t>
            </a:r>
            <a:r>
              <a:rPr sz="2600" dirty="0">
                <a:solidFill>
                  <a:srgbClr val="7F7F7F"/>
                </a:solidFill>
                <a:latin typeface="Calibri" pitchFamily="34" charset="0"/>
                <a:cs typeface="Calibri" panose="020F0502020204030204" pitchFamily="34" charset="0"/>
              </a:rPr>
              <a:t> </a:t>
            </a:r>
            <a:r>
              <a:rPr lang="en-US" sz="2600" dirty="0">
                <a:solidFill>
                  <a:srgbClr val="7F7F7F"/>
                </a:solidFill>
                <a:latin typeface="Calibri" pitchFamily="34" charset="0"/>
                <a:cs typeface="Calibri" panose="020F0502020204030204" pitchFamily="34" charset="0"/>
              </a:rPr>
              <a:t>Feel</a:t>
            </a:r>
            <a:r>
              <a:rPr lang="en-US" sz="2600" baseline="0" dirty="0">
                <a:solidFill>
                  <a:srgbClr val="7F7F7F"/>
                </a:solidFill>
                <a:latin typeface="Calibri" pitchFamily="34" charset="0"/>
                <a:cs typeface="Calibri" panose="020F0502020204030204" pitchFamily="34" charset="0"/>
              </a:rPr>
              <a:t> free to edit, move,  add, and delete items, or change the layout to suit your needs. Always check with your conference organizer for specific requirements.</a:t>
            </a:r>
          </a:p>
          <a:p>
            <a:pPr lvl="0">
              <a:spcBef>
                <a:spcPts val="0"/>
              </a:spcBef>
              <a:spcAft>
                <a:spcPts val="984"/>
              </a:spcAft>
            </a:pPr>
            <a:r>
              <a:rPr lang="en-US" sz="3950" dirty="0">
                <a:solidFill>
                  <a:srgbClr val="7F7F7F"/>
                </a:solidFill>
                <a:latin typeface="Calibri" pitchFamily="34" charset="0"/>
                <a:cs typeface="Calibri" panose="020F0502020204030204" pitchFamily="34" charset="0"/>
              </a:rPr>
              <a:t>Image</a:t>
            </a:r>
            <a:r>
              <a:rPr lang="en-US" sz="3950" baseline="0" dirty="0">
                <a:solidFill>
                  <a:srgbClr val="7F7F7F"/>
                </a:solidFill>
                <a:latin typeface="Calibri" pitchFamily="34" charset="0"/>
                <a:cs typeface="Calibri" panose="020F0502020204030204" pitchFamily="34" charset="0"/>
              </a:rPr>
              <a:t> Quality</a:t>
            </a:r>
            <a:r>
              <a:rPr lang="en-US" sz="3950" dirty="0">
                <a:solidFill>
                  <a:srgbClr val="7F7F7F"/>
                </a:solidFill>
                <a:latin typeface="Calibri" pitchFamily="34" charset="0"/>
                <a:cs typeface="Calibri" panose="020F0502020204030204" pitchFamily="34" charset="0"/>
              </a:rPr>
              <a:t>:</a:t>
            </a:r>
          </a:p>
          <a:p>
            <a:pPr lvl="0">
              <a:spcBef>
                <a:spcPts val="0"/>
              </a:spcBef>
              <a:spcAft>
                <a:spcPts val="984"/>
              </a:spcAft>
            </a:pPr>
            <a:r>
              <a:rPr lang="en-US" sz="2600" dirty="0">
                <a:solidFill>
                  <a:srgbClr val="7F7F7F"/>
                </a:solidFill>
                <a:latin typeface="Calibri" pitchFamily="34" charset="0"/>
                <a:cs typeface="Calibri" panose="020F0502020204030204" pitchFamily="34" charset="0"/>
              </a:rPr>
              <a:t>You can place digital photos or logo art in your poster file by selecting the </a:t>
            </a:r>
            <a:r>
              <a:rPr lang="en-US" sz="2600" b="1" dirty="0">
                <a:solidFill>
                  <a:srgbClr val="7F7F7F"/>
                </a:solidFill>
                <a:latin typeface="Calibri" pitchFamily="34" charset="0"/>
                <a:cs typeface="Calibri" panose="020F0502020204030204" pitchFamily="34" charset="0"/>
              </a:rPr>
              <a:t>Insert, Picture</a:t>
            </a:r>
            <a:r>
              <a:rPr lang="en-US" sz="2600" dirty="0">
                <a:solidFill>
                  <a:srgbClr val="7F7F7F"/>
                </a:solidFill>
                <a:latin typeface="Calibri" pitchFamily="34" charset="0"/>
                <a:cs typeface="Calibri" panose="020F0502020204030204" pitchFamily="34" charset="0"/>
              </a:rPr>
              <a:t> command, or by using standard copy &amp; paste. For best results, all graphic elements should be at least </a:t>
            </a:r>
            <a:r>
              <a:rPr lang="en-US" sz="2600" b="1" dirty="0">
                <a:solidFill>
                  <a:srgbClr val="7F7F7F"/>
                </a:solidFill>
                <a:latin typeface="Calibri" pitchFamily="34" charset="0"/>
                <a:cs typeface="Calibri" panose="020F0502020204030204" pitchFamily="34" charset="0"/>
              </a:rPr>
              <a:t>150-200 pixels per inch in their final printed size</a:t>
            </a:r>
            <a:r>
              <a:rPr lang="en-US" sz="2600" dirty="0">
                <a:solidFill>
                  <a:srgbClr val="7F7F7F"/>
                </a:solidFill>
                <a:latin typeface="Calibri" pitchFamily="34" charset="0"/>
                <a:cs typeface="Calibri" panose="020F0502020204030204" pitchFamily="34" charset="0"/>
              </a:rPr>
              <a:t>. For instance, a 1600 x 1200 pixel</a:t>
            </a:r>
            <a:r>
              <a:rPr lang="en-US" sz="2600" baseline="0" dirty="0">
                <a:solidFill>
                  <a:srgbClr val="7F7F7F"/>
                </a:solidFill>
                <a:latin typeface="Calibri" pitchFamily="34" charset="0"/>
                <a:cs typeface="Calibri" panose="020F0502020204030204" pitchFamily="34" charset="0"/>
              </a:rPr>
              <a:t> photo will usually look fine up to </a:t>
            </a:r>
            <a:r>
              <a:rPr lang="en-US" sz="2600" dirty="0">
                <a:solidFill>
                  <a:srgbClr val="7F7F7F"/>
                </a:solidFill>
                <a:latin typeface="Calibri" pitchFamily="34" charset="0"/>
                <a:cs typeface="Calibri" panose="020F0502020204030204" pitchFamily="34" charset="0"/>
              </a:rPr>
              <a:t>8“-10” wide on your printed poster.</a:t>
            </a:r>
          </a:p>
          <a:p>
            <a:pPr lvl="0">
              <a:spcBef>
                <a:spcPts val="0"/>
              </a:spcBef>
              <a:spcAft>
                <a:spcPts val="984"/>
              </a:spcAft>
            </a:pPr>
            <a:r>
              <a:rPr lang="en-US" sz="2600" dirty="0">
                <a:solidFill>
                  <a:srgbClr val="7F7F7F"/>
                </a:solidFill>
                <a:latin typeface="Calibri" pitchFamily="34" charset="0"/>
                <a:cs typeface="Calibri" panose="020F0502020204030204" pitchFamily="34" charset="0"/>
              </a:rPr>
              <a:t>To preview the print quality of images, select a magnification of 100% when previewing your poster. This will give you a good idea of what it will look like in print. If you are laying out a large poster and using half-scale dimensions, be sure to preview your graphics at 200% to see them at their final printed size.</a:t>
            </a:r>
          </a:p>
          <a:p>
            <a:pPr lvl="0">
              <a:spcBef>
                <a:spcPts val="0"/>
              </a:spcBef>
              <a:spcAft>
                <a:spcPts val="984"/>
              </a:spcAft>
            </a:pPr>
            <a:r>
              <a:rPr lang="en-US" sz="2600" dirty="0">
                <a:solidFill>
                  <a:srgbClr val="7F7F7F"/>
                </a:solidFill>
                <a:latin typeface="Calibri" pitchFamily="34" charset="0"/>
                <a:cs typeface="Calibri" panose="020F0502020204030204" pitchFamily="34" charset="0"/>
              </a:rPr>
              <a:t>Please note that graphics from websites (such as the logo on your hospital's or university's home page) will only be 72dpi and not suitable for printing.</a:t>
            </a:r>
          </a:p>
          <a:p>
            <a:pPr lvl="0" algn="ctr">
              <a:spcBef>
                <a:spcPts val="0"/>
              </a:spcBef>
              <a:spcAft>
                <a:spcPts val="984"/>
              </a:spcAft>
            </a:pPr>
            <a:br>
              <a:rPr lang="en-US" sz="1950" dirty="0">
                <a:solidFill>
                  <a:srgbClr val="7F7F7F"/>
                </a:solidFill>
                <a:latin typeface="Calibri" pitchFamily="34" charset="0"/>
                <a:cs typeface="Calibri" panose="020F0502020204030204" pitchFamily="34" charset="0"/>
              </a:rPr>
            </a:br>
            <a:r>
              <a:rPr lang="en-US" sz="1950" dirty="0">
                <a:solidFill>
                  <a:srgbClr val="7F7F7F"/>
                </a:solidFill>
                <a:latin typeface="Calibri" pitchFamily="34" charset="0"/>
                <a:cs typeface="Calibri" panose="020F0502020204030204" pitchFamily="34" charset="0"/>
              </a:rPr>
              <a:t>[This sidebar area does not print.]</a:t>
            </a:r>
          </a:p>
        </p:txBody>
      </p:sp>
      <p:grpSp>
        <p:nvGrpSpPr>
          <p:cNvPr id="3" name="Group 2"/>
          <p:cNvGrpSpPr/>
          <p:nvPr userDrawn="1"/>
        </p:nvGrpSpPr>
        <p:grpSpPr>
          <a:xfrm>
            <a:off x="18375676" y="1"/>
            <a:ext cx="5250194" cy="25199975"/>
            <a:chOff x="33832800" y="0"/>
            <a:chExt cx="12801600" cy="43891200"/>
          </a:xfrm>
        </p:grpSpPr>
        <p:sp>
          <p:nvSpPr>
            <p:cNvPr id="4" name="Instructions"/>
            <p:cNvSpPr/>
            <p:nvPr userDrawn="1"/>
          </p:nvSpPr>
          <p:spPr>
            <a:xfrm>
              <a:off x="33832800" y="0"/>
              <a:ext cx="12801600" cy="43891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28600" tIns="228600" rIns="228600" bIns="228600" rtlCol="0" anchor="t"/>
            <a:lstStyle>
              <a:defPPr>
                <a:defRPr lang="en-US"/>
              </a:defPPr>
              <a:lvl1pPr marL="0" algn="l" defTabSz="3686861" rtl="0" eaLnBrk="1" latinLnBrk="0" hangingPunct="1">
                <a:defRPr sz="7258" kern="1200">
                  <a:solidFill>
                    <a:schemeClr val="lt1"/>
                  </a:solidFill>
                  <a:latin typeface="+mn-lt"/>
                  <a:ea typeface="+mn-ea"/>
                  <a:cs typeface="+mn-cs"/>
                </a:defRPr>
              </a:lvl1pPr>
              <a:lvl2pPr marL="1843430" algn="l" defTabSz="3686861" rtl="0" eaLnBrk="1" latinLnBrk="0" hangingPunct="1">
                <a:defRPr sz="7258" kern="1200">
                  <a:solidFill>
                    <a:schemeClr val="lt1"/>
                  </a:solidFill>
                  <a:latin typeface="+mn-lt"/>
                  <a:ea typeface="+mn-ea"/>
                  <a:cs typeface="+mn-cs"/>
                </a:defRPr>
              </a:lvl2pPr>
              <a:lvl3pPr marL="3686861" algn="l" defTabSz="3686861" rtl="0" eaLnBrk="1" latinLnBrk="0" hangingPunct="1">
                <a:defRPr sz="7258" kern="1200">
                  <a:solidFill>
                    <a:schemeClr val="lt1"/>
                  </a:solidFill>
                  <a:latin typeface="+mn-lt"/>
                  <a:ea typeface="+mn-ea"/>
                  <a:cs typeface="+mn-cs"/>
                </a:defRPr>
              </a:lvl3pPr>
              <a:lvl4pPr marL="5530291" algn="l" defTabSz="3686861" rtl="0" eaLnBrk="1" latinLnBrk="0" hangingPunct="1">
                <a:defRPr sz="7258" kern="1200">
                  <a:solidFill>
                    <a:schemeClr val="lt1"/>
                  </a:solidFill>
                  <a:latin typeface="+mn-lt"/>
                  <a:ea typeface="+mn-ea"/>
                  <a:cs typeface="+mn-cs"/>
                </a:defRPr>
              </a:lvl4pPr>
              <a:lvl5pPr marL="7373722" algn="l" defTabSz="3686861" rtl="0" eaLnBrk="1" latinLnBrk="0" hangingPunct="1">
                <a:defRPr sz="7258" kern="1200">
                  <a:solidFill>
                    <a:schemeClr val="lt1"/>
                  </a:solidFill>
                  <a:latin typeface="+mn-lt"/>
                  <a:ea typeface="+mn-ea"/>
                  <a:cs typeface="+mn-cs"/>
                </a:defRPr>
              </a:lvl5pPr>
              <a:lvl6pPr marL="9217152" algn="l" defTabSz="3686861" rtl="0" eaLnBrk="1" latinLnBrk="0" hangingPunct="1">
                <a:defRPr sz="7258" kern="1200">
                  <a:solidFill>
                    <a:schemeClr val="lt1"/>
                  </a:solidFill>
                  <a:latin typeface="+mn-lt"/>
                  <a:ea typeface="+mn-ea"/>
                  <a:cs typeface="+mn-cs"/>
                </a:defRPr>
              </a:lvl6pPr>
              <a:lvl7pPr marL="11060582" algn="l" defTabSz="3686861" rtl="0" eaLnBrk="1" latinLnBrk="0" hangingPunct="1">
                <a:defRPr sz="7258" kern="1200">
                  <a:solidFill>
                    <a:schemeClr val="lt1"/>
                  </a:solidFill>
                  <a:latin typeface="+mn-lt"/>
                  <a:ea typeface="+mn-ea"/>
                  <a:cs typeface="+mn-cs"/>
                </a:defRPr>
              </a:lvl7pPr>
              <a:lvl8pPr marL="12904013" algn="l" defTabSz="3686861" rtl="0" eaLnBrk="1" latinLnBrk="0" hangingPunct="1">
                <a:defRPr sz="7258" kern="1200">
                  <a:solidFill>
                    <a:schemeClr val="lt1"/>
                  </a:solidFill>
                  <a:latin typeface="+mn-lt"/>
                  <a:ea typeface="+mn-ea"/>
                  <a:cs typeface="+mn-cs"/>
                </a:defRPr>
              </a:lvl8pPr>
              <a:lvl9pPr marL="14747443" algn="l" defTabSz="3686861" rtl="0" eaLnBrk="1" latinLnBrk="0" hangingPunct="1">
                <a:defRPr sz="7258" kern="1200">
                  <a:solidFill>
                    <a:schemeClr val="lt1"/>
                  </a:solidFill>
                  <a:latin typeface="+mn-lt"/>
                  <a:ea typeface="+mn-ea"/>
                  <a:cs typeface="+mn-cs"/>
                </a:defRPr>
              </a:lvl9pPr>
            </a:lstStyle>
            <a:p>
              <a:pPr lvl="0">
                <a:spcBef>
                  <a:spcPts val="0"/>
                </a:spcBef>
                <a:spcAft>
                  <a:spcPts val="984"/>
                </a:spcAft>
              </a:pPr>
              <a:r>
                <a:rPr lang="en-US" sz="3950" dirty="0">
                  <a:solidFill>
                    <a:schemeClr val="bg1">
                      <a:lumMod val="50000"/>
                    </a:schemeClr>
                  </a:solidFill>
                  <a:latin typeface="Calibri" pitchFamily="34" charset="0"/>
                  <a:cs typeface="Calibri" panose="020F0502020204030204" pitchFamily="34" charset="0"/>
                </a:rPr>
                <a:t>Change</a:t>
              </a:r>
              <a:r>
                <a:rPr lang="en-US" sz="3950" baseline="0" dirty="0">
                  <a:solidFill>
                    <a:schemeClr val="bg1">
                      <a:lumMod val="50000"/>
                    </a:schemeClr>
                  </a:solidFill>
                  <a:latin typeface="Calibri" pitchFamily="34" charset="0"/>
                  <a:cs typeface="Calibri" panose="020F0502020204030204" pitchFamily="34" charset="0"/>
                </a:rPr>
                <a:t> Color Theme</a:t>
              </a:r>
              <a:r>
                <a:rPr lang="en-US" sz="3950" dirty="0">
                  <a:solidFill>
                    <a:schemeClr val="bg1">
                      <a:lumMod val="50000"/>
                    </a:schemeClr>
                  </a:solidFill>
                  <a:latin typeface="Calibri" pitchFamily="34" charset="0"/>
                  <a:cs typeface="Calibri" panose="020F0502020204030204" pitchFamily="34" charset="0"/>
                </a:rPr>
                <a:t>:</a:t>
              </a:r>
              <a:endParaRPr sz="3950" dirty="0">
                <a:solidFill>
                  <a:schemeClr val="bg1">
                    <a:lumMod val="50000"/>
                  </a:schemeClr>
                </a:solidFill>
                <a:latin typeface="Calibri" pitchFamily="34" charset="0"/>
                <a:cs typeface="Calibri" panose="020F0502020204030204" pitchFamily="34" charset="0"/>
              </a:endParaRPr>
            </a:p>
            <a:p>
              <a:pPr lvl="0">
                <a:spcBef>
                  <a:spcPts val="0"/>
                </a:spcBef>
                <a:spcAft>
                  <a:spcPts val="984"/>
                </a:spcAft>
              </a:pPr>
              <a:r>
                <a:rPr lang="en-US" sz="2700" dirty="0">
                  <a:solidFill>
                    <a:schemeClr val="bg1">
                      <a:lumMod val="50000"/>
                    </a:schemeClr>
                  </a:solidFill>
                  <a:latin typeface="Calibri" pitchFamily="34" charset="0"/>
                  <a:cs typeface="Calibri" panose="020F0502020204030204" pitchFamily="34" charset="0"/>
                </a:rPr>
                <a:t>This template is designed to use the built-in color themes in</a:t>
              </a:r>
              <a:r>
                <a:rPr lang="en-US" sz="2700" baseline="0" dirty="0">
                  <a:solidFill>
                    <a:schemeClr val="bg1">
                      <a:lumMod val="50000"/>
                    </a:schemeClr>
                  </a:solidFill>
                  <a:latin typeface="Calibri" pitchFamily="34" charset="0"/>
                  <a:cs typeface="Calibri" panose="020F0502020204030204" pitchFamily="34" charset="0"/>
                </a:rPr>
                <a:t> the newer versions of PowerPoint.</a:t>
              </a:r>
            </a:p>
            <a:p>
              <a:pPr lvl="0">
                <a:spcBef>
                  <a:spcPts val="0"/>
                </a:spcBef>
                <a:spcAft>
                  <a:spcPts val="984"/>
                </a:spcAft>
              </a:pPr>
              <a:r>
                <a:rPr lang="en-US" sz="2700" baseline="0" dirty="0">
                  <a:solidFill>
                    <a:schemeClr val="bg1">
                      <a:lumMod val="50000"/>
                    </a:schemeClr>
                  </a:solidFill>
                  <a:latin typeface="Calibri" pitchFamily="34" charset="0"/>
                  <a:cs typeface="Calibri" panose="020F0502020204030204" pitchFamily="34" charset="0"/>
                </a:rPr>
                <a:t>To change the color theme, select the </a:t>
              </a:r>
              <a:r>
                <a:rPr lang="en-US" sz="2700" b="1" baseline="0" dirty="0">
                  <a:solidFill>
                    <a:schemeClr val="bg1">
                      <a:lumMod val="50000"/>
                    </a:schemeClr>
                  </a:solidFill>
                  <a:latin typeface="Calibri" pitchFamily="34" charset="0"/>
                  <a:cs typeface="Calibri" panose="020F0502020204030204" pitchFamily="34" charset="0"/>
                </a:rPr>
                <a:t>Design</a:t>
              </a:r>
              <a:r>
                <a:rPr lang="en-US" sz="2700" baseline="0" dirty="0">
                  <a:solidFill>
                    <a:schemeClr val="bg1">
                      <a:lumMod val="50000"/>
                    </a:schemeClr>
                  </a:solidFill>
                  <a:latin typeface="Calibri" pitchFamily="34" charset="0"/>
                  <a:cs typeface="Calibri" panose="020F0502020204030204" pitchFamily="34" charset="0"/>
                </a:rPr>
                <a:t> tab, then select the </a:t>
              </a:r>
              <a:r>
                <a:rPr lang="en-US" sz="2700" b="1" baseline="0" dirty="0">
                  <a:solidFill>
                    <a:schemeClr val="bg1">
                      <a:lumMod val="50000"/>
                    </a:schemeClr>
                  </a:solidFill>
                  <a:latin typeface="Calibri" pitchFamily="34" charset="0"/>
                  <a:cs typeface="Calibri" panose="020F0502020204030204" pitchFamily="34" charset="0"/>
                </a:rPr>
                <a:t>Colors</a:t>
              </a:r>
              <a:r>
                <a:rPr lang="en-US" sz="2700" baseline="0" dirty="0">
                  <a:solidFill>
                    <a:schemeClr val="bg1">
                      <a:lumMod val="50000"/>
                    </a:schemeClr>
                  </a:solidFill>
                  <a:latin typeface="Calibri" pitchFamily="34" charset="0"/>
                  <a:cs typeface="Calibri" panose="020F0502020204030204" pitchFamily="34" charset="0"/>
                </a:rPr>
                <a:t> drop-down list.</a:t>
              </a:r>
            </a:p>
            <a:p>
              <a:pPr lvl="0">
                <a:spcBef>
                  <a:spcPts val="0"/>
                </a:spcBef>
                <a:spcAft>
                  <a:spcPts val="984"/>
                </a:spcAft>
              </a:pPr>
              <a:endParaRPr lang="en-US" sz="27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984"/>
                </a:spcAft>
              </a:pPr>
              <a:endParaRPr lang="en-US" sz="27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984"/>
                </a:spcAft>
              </a:pPr>
              <a:endParaRPr lang="en-US" sz="27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984"/>
                </a:spcAft>
              </a:pPr>
              <a:endParaRPr lang="en-US" sz="27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984"/>
                </a:spcAft>
              </a:pPr>
              <a:endParaRPr lang="en-US" sz="27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984"/>
                </a:spcAft>
              </a:pPr>
              <a:endParaRPr lang="en-US" sz="27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984"/>
                </a:spcAft>
              </a:pPr>
              <a:endParaRPr lang="en-US" sz="27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984"/>
                </a:spcAft>
              </a:pPr>
              <a:endParaRPr lang="en-US" sz="27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984"/>
                </a:spcAft>
              </a:pPr>
              <a:endParaRPr lang="en-US" sz="27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984"/>
                </a:spcAft>
              </a:pPr>
              <a:r>
                <a:rPr lang="en-US" sz="2700" baseline="0" dirty="0">
                  <a:solidFill>
                    <a:schemeClr val="bg1">
                      <a:lumMod val="50000"/>
                    </a:schemeClr>
                  </a:solidFill>
                  <a:latin typeface="Calibri" pitchFamily="34" charset="0"/>
                  <a:cs typeface="Calibri" panose="020F0502020204030204" pitchFamily="34" charset="0"/>
                </a:rPr>
                <a:t>The default color theme for this template is “Office”, so you can always return to that after trying some of the alternatives.</a:t>
              </a:r>
            </a:p>
            <a:p>
              <a:pPr lvl="0">
                <a:spcBef>
                  <a:spcPts val="0"/>
                </a:spcBef>
                <a:spcAft>
                  <a:spcPts val="984"/>
                </a:spcAft>
              </a:pPr>
              <a:r>
                <a:rPr lang="en-US" sz="3950" dirty="0">
                  <a:solidFill>
                    <a:schemeClr val="bg1">
                      <a:lumMod val="50000"/>
                    </a:schemeClr>
                  </a:solidFill>
                  <a:latin typeface="Calibri" pitchFamily="34" charset="0"/>
                  <a:cs typeface="Calibri" panose="020F0502020204030204" pitchFamily="34" charset="0"/>
                </a:rPr>
                <a:t>Printing Your Poster:</a:t>
              </a:r>
            </a:p>
            <a:p>
              <a:pPr lvl="0">
                <a:spcBef>
                  <a:spcPts val="0"/>
                </a:spcBef>
                <a:spcAft>
                  <a:spcPts val="984"/>
                </a:spcAft>
              </a:pPr>
              <a:r>
                <a:rPr lang="en-US" sz="2700" dirty="0">
                  <a:solidFill>
                    <a:schemeClr val="bg1">
                      <a:lumMod val="50000"/>
                    </a:schemeClr>
                  </a:solidFill>
                  <a:latin typeface="Calibri" pitchFamily="34" charset="0"/>
                  <a:cs typeface="Calibri" panose="020F0502020204030204" pitchFamily="34" charset="0"/>
                </a:rPr>
                <a:t>Once your poster file is ready, visit</a:t>
              </a:r>
              <a:r>
                <a:rPr lang="en-US" sz="2700" baseline="0" dirty="0">
                  <a:solidFill>
                    <a:schemeClr val="bg1">
                      <a:lumMod val="50000"/>
                    </a:schemeClr>
                  </a:solidFill>
                  <a:latin typeface="Calibri" pitchFamily="34" charset="0"/>
                  <a:cs typeface="Calibri" panose="020F0502020204030204" pitchFamily="34" charset="0"/>
                </a:rPr>
                <a:t> </a:t>
              </a:r>
              <a:r>
                <a:rPr lang="en-US" sz="2700" b="1" baseline="0" dirty="0">
                  <a:solidFill>
                    <a:schemeClr val="bg1">
                      <a:lumMod val="50000"/>
                    </a:schemeClr>
                  </a:solidFill>
                  <a:latin typeface="Calibri" pitchFamily="34" charset="0"/>
                  <a:cs typeface="Calibri" panose="020F0502020204030204" pitchFamily="34" charset="0"/>
                </a:rPr>
                <a:t>www.genigraphics.com</a:t>
              </a:r>
              <a:r>
                <a:rPr lang="en-US" sz="2700" baseline="0" dirty="0">
                  <a:solidFill>
                    <a:schemeClr val="bg1">
                      <a:lumMod val="50000"/>
                    </a:schemeClr>
                  </a:solidFill>
                  <a:latin typeface="Calibri" pitchFamily="34" charset="0"/>
                  <a:cs typeface="Calibri" panose="020F0502020204030204" pitchFamily="34" charset="0"/>
                </a:rPr>
                <a:t> to order a high-quality, affordable poster print. Every order receives a free design review and we can delivery as fast as next business day within the US and Canada. </a:t>
              </a:r>
            </a:p>
            <a:p>
              <a:pPr lvl="0">
                <a:spcBef>
                  <a:spcPts val="0"/>
                </a:spcBef>
                <a:spcAft>
                  <a:spcPts val="984"/>
                </a:spcAft>
              </a:pPr>
              <a:r>
                <a:rPr lang="en-US" sz="2700" baseline="0" dirty="0">
                  <a:solidFill>
                    <a:schemeClr val="bg1">
                      <a:lumMod val="50000"/>
                    </a:schemeClr>
                  </a:solidFill>
                  <a:latin typeface="Calibri" pitchFamily="34" charset="0"/>
                  <a:cs typeface="Calibri" panose="020F0502020204030204" pitchFamily="34" charset="0"/>
                </a:rPr>
                <a:t>Genigraphics® has been producing output from PowerPoint® longer than anyone in the industry; dating back to when we helped Microsoft® design the PowerPoint® software. </a:t>
              </a:r>
            </a:p>
            <a:p>
              <a:pPr lvl="0">
                <a:spcBef>
                  <a:spcPts val="0"/>
                </a:spcBef>
                <a:spcAft>
                  <a:spcPts val="0"/>
                </a:spcAft>
              </a:pPr>
              <a:endParaRPr lang="en-US" sz="2400" baseline="0" dirty="0">
                <a:solidFill>
                  <a:schemeClr val="bg1">
                    <a:lumMod val="50000"/>
                  </a:schemeClr>
                </a:solidFill>
                <a:latin typeface="Calibri" pitchFamily="34" charset="0"/>
                <a:cs typeface="Calibri" panose="020F0502020204030204" pitchFamily="34" charset="0"/>
              </a:endParaRPr>
            </a:p>
            <a:p>
              <a:pPr lvl="0" algn="ctr">
                <a:spcBef>
                  <a:spcPts val="0"/>
                </a:spcBef>
                <a:spcAft>
                  <a:spcPts val="0"/>
                </a:spcAft>
              </a:pPr>
              <a:r>
                <a:rPr lang="en-US" sz="2700" baseline="0" dirty="0">
                  <a:solidFill>
                    <a:schemeClr val="bg1">
                      <a:lumMod val="50000"/>
                    </a:schemeClr>
                  </a:solidFill>
                  <a:latin typeface="Calibri" pitchFamily="34" charset="0"/>
                  <a:cs typeface="Calibri" panose="020F0502020204030204" pitchFamily="34" charset="0"/>
                </a:rPr>
                <a:t>US and Canada:  1-800-790-4001</a:t>
              </a:r>
              <a:br>
                <a:rPr lang="en-US" sz="2700" baseline="0" dirty="0">
                  <a:solidFill>
                    <a:schemeClr val="bg1">
                      <a:lumMod val="50000"/>
                    </a:schemeClr>
                  </a:solidFill>
                  <a:latin typeface="Calibri" pitchFamily="34" charset="0"/>
                  <a:cs typeface="Calibri" panose="020F0502020204030204" pitchFamily="34" charset="0"/>
                </a:rPr>
              </a:br>
              <a:r>
                <a:rPr lang="en-US" sz="2700" baseline="0" dirty="0">
                  <a:solidFill>
                    <a:schemeClr val="bg1">
                      <a:lumMod val="50000"/>
                    </a:schemeClr>
                  </a:solidFill>
                  <a:latin typeface="Calibri" pitchFamily="34" charset="0"/>
                  <a:cs typeface="Calibri" panose="020F0502020204030204" pitchFamily="34" charset="0"/>
                </a:rPr>
                <a:t>Email: info@genigraphics.com</a:t>
              </a:r>
            </a:p>
            <a:p>
              <a:pPr lvl="0" algn="ctr">
                <a:spcBef>
                  <a:spcPts val="0"/>
                </a:spcBef>
                <a:spcAft>
                  <a:spcPts val="0"/>
                </a:spcAft>
              </a:pPr>
              <a:br>
                <a:rPr lang="en-US" sz="1950" dirty="0">
                  <a:solidFill>
                    <a:schemeClr val="bg1">
                      <a:lumMod val="50000"/>
                    </a:schemeClr>
                  </a:solidFill>
                  <a:latin typeface="Calibri" pitchFamily="34" charset="0"/>
                  <a:cs typeface="Calibri" panose="020F0502020204030204" pitchFamily="34" charset="0"/>
                </a:rPr>
              </a:br>
              <a:r>
                <a:rPr lang="en-US" sz="1950" dirty="0">
                  <a:solidFill>
                    <a:schemeClr val="bg1">
                      <a:lumMod val="50000"/>
                    </a:schemeClr>
                  </a:solidFill>
                  <a:latin typeface="Calibri" pitchFamily="34" charset="0"/>
                  <a:cs typeface="Calibri" panose="020F0502020204030204" pitchFamily="34" charset="0"/>
                </a:rPr>
                <a:t>[This sidebar area does not print.]</a:t>
              </a: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281342" y="9260274"/>
              <a:ext cx="11904515" cy="10246926"/>
            </a:xfrm>
            <a:prstGeom prst="rect">
              <a:avLst/>
            </a:prstGeom>
          </p:spPr>
        </p:pic>
      </p:grpSp>
    </p:spTree>
    <p:extLst>
      <p:ext uri="{BB962C8B-B14F-4D97-AF65-F5344CB8AC3E}">
        <p14:creationId xmlns:p14="http://schemas.microsoft.com/office/powerpoint/2010/main" val="131104881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Rectangle 7"/>
          <p:cNvSpPr>
            <a:spLocks noChangeArrowheads="1"/>
          </p:cNvSpPr>
          <p:nvPr userDrawn="1"/>
        </p:nvSpPr>
        <p:spPr bwMode="auto">
          <a:xfrm>
            <a:off x="1" y="3434373"/>
            <a:ext cx="3762922" cy="21763615"/>
          </a:xfrm>
          <a:prstGeom prst="rect">
            <a:avLst/>
          </a:prstGeom>
          <a:solidFill>
            <a:schemeClr val="accent1">
              <a:lumMod val="75000"/>
            </a:schemeClr>
          </a:solidFill>
          <a:ln>
            <a:noFill/>
          </a:ln>
          <a:effectLst/>
        </p:spPr>
        <p:txBody>
          <a:bodyPr wrap="none" lIns="187479" tIns="93740" rIns="187479" bIns="187479"/>
          <a:lstStyle/>
          <a:p>
            <a:pPr algn="ctr" defTabSz="1799566"/>
            <a:endParaRPr lang="en-US" sz="1950" dirty="0">
              <a:latin typeface="Calibri" pitchFamily="34" charset="0"/>
            </a:endParaRPr>
          </a:p>
        </p:txBody>
      </p:sp>
      <p:sp>
        <p:nvSpPr>
          <p:cNvPr id="8" name="Rectangle 8"/>
          <p:cNvSpPr>
            <a:spLocks noChangeArrowheads="1"/>
          </p:cNvSpPr>
          <p:nvPr userDrawn="1"/>
        </p:nvSpPr>
        <p:spPr bwMode="auto">
          <a:xfrm>
            <a:off x="3762212" y="1"/>
            <a:ext cx="14236888" cy="3435366"/>
          </a:xfrm>
          <a:prstGeom prst="rect">
            <a:avLst/>
          </a:prstGeom>
          <a:solidFill>
            <a:schemeClr val="accent1">
              <a:lumMod val="75000"/>
            </a:schemeClr>
          </a:solidFill>
          <a:ln>
            <a:noFill/>
          </a:ln>
          <a:effectLst/>
        </p:spPr>
        <p:txBody>
          <a:bodyPr wrap="none" lIns="204538" tIns="204538" rIns="204538" bIns="204538"/>
          <a:lstStyle/>
          <a:p>
            <a:endParaRPr lang="en-US" sz="870" dirty="0">
              <a:latin typeface="Calibri" pitchFamily="34" charset="0"/>
            </a:endParaRPr>
          </a:p>
        </p:txBody>
      </p:sp>
      <p:sp>
        <p:nvSpPr>
          <p:cNvPr id="9" name="Rectangle 9"/>
          <p:cNvSpPr>
            <a:spLocks noChangeArrowheads="1"/>
          </p:cNvSpPr>
          <p:nvPr userDrawn="1"/>
        </p:nvSpPr>
        <p:spPr bwMode="auto">
          <a:xfrm>
            <a:off x="3762212" y="3434373"/>
            <a:ext cx="14236888" cy="21763615"/>
          </a:xfrm>
          <a:prstGeom prst="rect">
            <a:avLst/>
          </a:prstGeom>
          <a:solidFill>
            <a:schemeClr val="bg2"/>
          </a:solidFill>
          <a:ln>
            <a:noFill/>
          </a:ln>
          <a:effectLst/>
        </p:spPr>
        <p:txBody>
          <a:bodyPr wrap="none" lIns="204538" tIns="204538" rIns="204538" bIns="204538"/>
          <a:lstStyle/>
          <a:p>
            <a:endParaRPr lang="en-US" sz="870" dirty="0">
              <a:latin typeface="Calibri" pitchFamily="34" charset="0"/>
            </a:endParaRPr>
          </a:p>
        </p:txBody>
      </p:sp>
      <p:sp>
        <p:nvSpPr>
          <p:cNvPr id="10" name="Line 11"/>
          <p:cNvSpPr>
            <a:spLocks noChangeShapeType="1"/>
          </p:cNvSpPr>
          <p:nvPr userDrawn="1"/>
        </p:nvSpPr>
        <p:spPr bwMode="auto">
          <a:xfrm>
            <a:off x="3762212" y="0"/>
            <a:ext cx="0" cy="25192020"/>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40907" tIns="20454" rIns="40907" bIns="20454"/>
          <a:lstStyle/>
          <a:p>
            <a:endParaRPr lang="en-US" sz="870" dirty="0">
              <a:latin typeface="Calibri" pitchFamily="34" charset="0"/>
            </a:endParaRPr>
          </a:p>
        </p:txBody>
      </p:sp>
      <p:sp>
        <p:nvSpPr>
          <p:cNvPr id="11" name="Line 12"/>
          <p:cNvSpPr>
            <a:spLocks noChangeShapeType="1"/>
          </p:cNvSpPr>
          <p:nvPr userDrawn="1"/>
        </p:nvSpPr>
        <p:spPr bwMode="auto">
          <a:xfrm>
            <a:off x="1" y="3434371"/>
            <a:ext cx="17994981" cy="0"/>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40907" tIns="20454" rIns="40907" bIns="20454"/>
          <a:lstStyle/>
          <a:p>
            <a:endParaRPr lang="en-US" sz="870" dirty="0">
              <a:latin typeface="Calibri" pitchFamily="34" charset="0"/>
            </a:endParaRPr>
          </a:p>
        </p:txBody>
      </p:sp>
      <p:pic>
        <p:nvPicPr>
          <p:cNvPr id="2" name="Picture 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5287109" y="25028287"/>
            <a:ext cx="2648834" cy="130150"/>
          </a:xfrm>
          <a:prstGeom prst="rect">
            <a:avLst/>
          </a:prstGeom>
        </p:spPr>
      </p:pic>
    </p:spTree>
    <p:extLst>
      <p:ext uri="{BB962C8B-B14F-4D97-AF65-F5344CB8AC3E}">
        <p14:creationId xmlns:p14="http://schemas.microsoft.com/office/powerpoint/2010/main" val="2427662649"/>
      </p:ext>
    </p:extLst>
  </p:cSld>
  <p:clrMap bg1="lt1" tx1="dk1" bg2="lt2" tx2="dk2" accent1="accent1" accent2="accent2" accent3="accent3" accent4="accent4" accent5="accent5" accent6="accent6" hlink="hlink" folHlink="folHlink"/>
  <p:sldLayoutIdLst>
    <p:sldLayoutId id="2147483662" r:id="rId1"/>
  </p:sldLayoutIdLst>
  <p:txStyles>
    <p:titleStyle>
      <a:lvl1pPr algn="ctr" defTabSz="2056254" rtl="0" eaLnBrk="1" latinLnBrk="0" hangingPunct="1">
        <a:spcBef>
          <a:spcPct val="0"/>
        </a:spcBef>
        <a:buNone/>
        <a:defRPr sz="9900" kern="1200">
          <a:solidFill>
            <a:schemeClr val="tx1"/>
          </a:solidFill>
          <a:latin typeface="+mj-lt"/>
          <a:ea typeface="+mj-ea"/>
          <a:cs typeface="+mj-cs"/>
        </a:defRPr>
      </a:lvl1pPr>
    </p:titleStyle>
    <p:bodyStyle>
      <a:lvl1pPr marL="771095" indent="-771095" algn="l" defTabSz="2056254" rtl="0" eaLnBrk="1" latinLnBrk="0" hangingPunct="1">
        <a:spcBef>
          <a:spcPct val="20000"/>
        </a:spcBef>
        <a:buFont typeface="Arial" pitchFamily="34" charset="0"/>
        <a:buChar char="•"/>
        <a:defRPr sz="7200" kern="1200">
          <a:solidFill>
            <a:schemeClr val="tx1"/>
          </a:solidFill>
          <a:latin typeface="+mn-lt"/>
          <a:ea typeface="+mn-ea"/>
          <a:cs typeface="+mn-cs"/>
        </a:defRPr>
      </a:lvl1pPr>
      <a:lvl2pPr marL="1670708" indent="-642581" algn="l" defTabSz="2056254" rtl="0" eaLnBrk="1" latinLnBrk="0" hangingPunct="1">
        <a:spcBef>
          <a:spcPct val="20000"/>
        </a:spcBef>
        <a:buFont typeface="Arial" pitchFamily="34" charset="0"/>
        <a:buChar char="–"/>
        <a:defRPr sz="6300" kern="1200">
          <a:solidFill>
            <a:schemeClr val="tx1"/>
          </a:solidFill>
          <a:latin typeface="+mn-lt"/>
          <a:ea typeface="+mn-ea"/>
          <a:cs typeface="+mn-cs"/>
        </a:defRPr>
      </a:lvl2pPr>
      <a:lvl3pPr marL="2570319" indent="-514065" algn="l" defTabSz="2056254" rtl="0" eaLnBrk="1" latinLnBrk="0" hangingPunct="1">
        <a:spcBef>
          <a:spcPct val="20000"/>
        </a:spcBef>
        <a:buFont typeface="Arial" pitchFamily="34" charset="0"/>
        <a:buChar char="•"/>
        <a:defRPr sz="5400" kern="1200">
          <a:solidFill>
            <a:schemeClr val="tx1"/>
          </a:solidFill>
          <a:latin typeface="+mn-lt"/>
          <a:ea typeface="+mn-ea"/>
          <a:cs typeface="+mn-cs"/>
        </a:defRPr>
      </a:lvl3pPr>
      <a:lvl4pPr marL="3598446" indent="-514065" algn="l" defTabSz="2056254" rtl="0" eaLnBrk="1" latinLnBrk="0" hangingPunct="1">
        <a:spcBef>
          <a:spcPct val="20000"/>
        </a:spcBef>
        <a:buFont typeface="Arial" pitchFamily="34" charset="0"/>
        <a:buChar char="–"/>
        <a:defRPr sz="4500" kern="1200">
          <a:solidFill>
            <a:schemeClr val="tx1"/>
          </a:solidFill>
          <a:latin typeface="+mn-lt"/>
          <a:ea typeface="+mn-ea"/>
          <a:cs typeface="+mn-cs"/>
        </a:defRPr>
      </a:lvl4pPr>
      <a:lvl5pPr marL="4626573" indent="-514065" algn="l" defTabSz="2056254" rtl="0" eaLnBrk="1" latinLnBrk="0" hangingPunct="1">
        <a:spcBef>
          <a:spcPct val="20000"/>
        </a:spcBef>
        <a:buFont typeface="Arial" pitchFamily="34" charset="0"/>
        <a:buChar char="»"/>
        <a:defRPr sz="4500" kern="1200">
          <a:solidFill>
            <a:schemeClr val="tx1"/>
          </a:solidFill>
          <a:latin typeface="+mn-lt"/>
          <a:ea typeface="+mn-ea"/>
          <a:cs typeface="+mn-cs"/>
        </a:defRPr>
      </a:lvl5pPr>
      <a:lvl6pPr marL="5654702" indent="-514065" algn="l" defTabSz="2056254" rtl="0" eaLnBrk="1" latinLnBrk="0" hangingPunct="1">
        <a:spcBef>
          <a:spcPct val="20000"/>
        </a:spcBef>
        <a:buFont typeface="Arial" pitchFamily="34" charset="0"/>
        <a:buChar char="•"/>
        <a:defRPr sz="4500" kern="1200">
          <a:solidFill>
            <a:schemeClr val="tx1"/>
          </a:solidFill>
          <a:latin typeface="+mn-lt"/>
          <a:ea typeface="+mn-ea"/>
          <a:cs typeface="+mn-cs"/>
        </a:defRPr>
      </a:lvl6pPr>
      <a:lvl7pPr marL="6682829" indent="-514065" algn="l" defTabSz="2056254" rtl="0" eaLnBrk="1" latinLnBrk="0" hangingPunct="1">
        <a:spcBef>
          <a:spcPct val="20000"/>
        </a:spcBef>
        <a:buFont typeface="Arial" pitchFamily="34" charset="0"/>
        <a:buChar char="•"/>
        <a:defRPr sz="4500" kern="1200">
          <a:solidFill>
            <a:schemeClr val="tx1"/>
          </a:solidFill>
          <a:latin typeface="+mn-lt"/>
          <a:ea typeface="+mn-ea"/>
          <a:cs typeface="+mn-cs"/>
        </a:defRPr>
      </a:lvl7pPr>
      <a:lvl8pPr marL="7710956" indent="-514065" algn="l" defTabSz="2056254" rtl="0" eaLnBrk="1" latinLnBrk="0" hangingPunct="1">
        <a:spcBef>
          <a:spcPct val="20000"/>
        </a:spcBef>
        <a:buFont typeface="Arial" pitchFamily="34" charset="0"/>
        <a:buChar char="•"/>
        <a:defRPr sz="4500" kern="1200">
          <a:solidFill>
            <a:schemeClr val="tx1"/>
          </a:solidFill>
          <a:latin typeface="+mn-lt"/>
          <a:ea typeface="+mn-ea"/>
          <a:cs typeface="+mn-cs"/>
        </a:defRPr>
      </a:lvl8pPr>
      <a:lvl9pPr marL="8739083" indent="-514065" algn="l" defTabSz="2056254" rtl="0" eaLnBrk="1" latinLnBrk="0" hangingPunct="1">
        <a:spcBef>
          <a:spcPct val="20000"/>
        </a:spcBef>
        <a:buFont typeface="Arial" pitchFamily="34" charset="0"/>
        <a:buChar char="•"/>
        <a:defRPr sz="4500" kern="1200">
          <a:solidFill>
            <a:schemeClr val="tx1"/>
          </a:solidFill>
          <a:latin typeface="+mn-lt"/>
          <a:ea typeface="+mn-ea"/>
          <a:cs typeface="+mn-cs"/>
        </a:defRPr>
      </a:lvl9pPr>
    </p:bodyStyle>
    <p:otherStyle>
      <a:defPPr>
        <a:defRPr lang="en-US"/>
      </a:defPPr>
      <a:lvl1pPr marL="0" algn="l" defTabSz="2056254" rtl="0" eaLnBrk="1" latinLnBrk="0" hangingPunct="1">
        <a:defRPr sz="4050" kern="1200">
          <a:solidFill>
            <a:schemeClr val="tx1"/>
          </a:solidFill>
          <a:latin typeface="+mn-lt"/>
          <a:ea typeface="+mn-ea"/>
          <a:cs typeface="+mn-cs"/>
        </a:defRPr>
      </a:lvl1pPr>
      <a:lvl2pPr marL="1028127" algn="l" defTabSz="2056254" rtl="0" eaLnBrk="1" latinLnBrk="0" hangingPunct="1">
        <a:defRPr sz="4050" kern="1200">
          <a:solidFill>
            <a:schemeClr val="tx1"/>
          </a:solidFill>
          <a:latin typeface="+mn-lt"/>
          <a:ea typeface="+mn-ea"/>
          <a:cs typeface="+mn-cs"/>
        </a:defRPr>
      </a:lvl2pPr>
      <a:lvl3pPr marL="2056254" algn="l" defTabSz="2056254" rtl="0" eaLnBrk="1" latinLnBrk="0" hangingPunct="1">
        <a:defRPr sz="4050" kern="1200">
          <a:solidFill>
            <a:schemeClr val="tx1"/>
          </a:solidFill>
          <a:latin typeface="+mn-lt"/>
          <a:ea typeface="+mn-ea"/>
          <a:cs typeface="+mn-cs"/>
        </a:defRPr>
      </a:lvl3pPr>
      <a:lvl4pPr marL="3084384" algn="l" defTabSz="2056254" rtl="0" eaLnBrk="1" latinLnBrk="0" hangingPunct="1">
        <a:defRPr sz="4050" kern="1200">
          <a:solidFill>
            <a:schemeClr val="tx1"/>
          </a:solidFill>
          <a:latin typeface="+mn-lt"/>
          <a:ea typeface="+mn-ea"/>
          <a:cs typeface="+mn-cs"/>
        </a:defRPr>
      </a:lvl4pPr>
      <a:lvl5pPr marL="4112510" algn="l" defTabSz="2056254" rtl="0" eaLnBrk="1" latinLnBrk="0" hangingPunct="1">
        <a:defRPr sz="4050" kern="1200">
          <a:solidFill>
            <a:schemeClr val="tx1"/>
          </a:solidFill>
          <a:latin typeface="+mn-lt"/>
          <a:ea typeface="+mn-ea"/>
          <a:cs typeface="+mn-cs"/>
        </a:defRPr>
      </a:lvl5pPr>
      <a:lvl6pPr marL="5140637" algn="l" defTabSz="2056254" rtl="0" eaLnBrk="1" latinLnBrk="0" hangingPunct="1">
        <a:defRPr sz="4050" kern="1200">
          <a:solidFill>
            <a:schemeClr val="tx1"/>
          </a:solidFill>
          <a:latin typeface="+mn-lt"/>
          <a:ea typeface="+mn-ea"/>
          <a:cs typeface="+mn-cs"/>
        </a:defRPr>
      </a:lvl6pPr>
      <a:lvl7pPr marL="6168764" algn="l" defTabSz="2056254" rtl="0" eaLnBrk="1" latinLnBrk="0" hangingPunct="1">
        <a:defRPr sz="4050" kern="1200">
          <a:solidFill>
            <a:schemeClr val="tx1"/>
          </a:solidFill>
          <a:latin typeface="+mn-lt"/>
          <a:ea typeface="+mn-ea"/>
          <a:cs typeface="+mn-cs"/>
        </a:defRPr>
      </a:lvl7pPr>
      <a:lvl8pPr marL="7196891" algn="l" defTabSz="2056254" rtl="0" eaLnBrk="1" latinLnBrk="0" hangingPunct="1">
        <a:defRPr sz="4050" kern="1200">
          <a:solidFill>
            <a:schemeClr val="tx1"/>
          </a:solidFill>
          <a:latin typeface="+mn-lt"/>
          <a:ea typeface="+mn-ea"/>
          <a:cs typeface="+mn-cs"/>
        </a:defRPr>
      </a:lvl8pPr>
      <a:lvl9pPr marL="8225021" algn="l" defTabSz="2056254" rtl="0" eaLnBrk="1" latinLnBrk="0" hangingPunct="1">
        <a:defRPr sz="40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234" name="Text Box 186"/>
          <p:cNvSpPr txBox="1">
            <a:spLocks noChangeArrowheads="1"/>
          </p:cNvSpPr>
          <p:nvPr/>
        </p:nvSpPr>
        <p:spPr bwMode="auto">
          <a:xfrm>
            <a:off x="2062770" y="2331371"/>
            <a:ext cx="14401799" cy="118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87479" tIns="374958" rIns="187479" bIns="187479" anchor="ctr" anchorCtr="1"/>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pPr algn="ctr"/>
            <a:r>
              <a:rPr lang="tr-TR" sz="4800" b="1" dirty="0"/>
              <a:t>ERP Sistemlerinin Bilgi Teknolojisi Denetimine Katkısı: Simülasyon Tabanlı Bir Uygulama </a:t>
            </a:r>
          </a:p>
          <a:p>
            <a:pPr algn="ctr"/>
            <a:r>
              <a:rPr lang="tr-TR" sz="2500" b="1" dirty="0"/>
              <a:t>Prof. Dr. Suat KARA </a:t>
            </a:r>
          </a:p>
          <a:p>
            <a:pPr algn="ctr"/>
            <a:r>
              <a:rPr lang="tr-TR" sz="2500" b="1" dirty="0">
                <a:cs typeface="Arial" panose="020B0604020202020204" pitchFamily="34" charset="0"/>
              </a:rPr>
              <a:t>Balıkesir Üniversitesi/İktisadi ve İdari Bilimler Fakültesi/Uluslararası Ticaret ve Lojistik</a:t>
            </a:r>
            <a:endParaRPr lang="en-US" sz="2500" b="1" dirty="0">
              <a:cs typeface="Arial" panose="020B0604020202020204" pitchFamily="34" charset="0"/>
            </a:endParaRPr>
          </a:p>
        </p:txBody>
      </p:sp>
      <p:sp>
        <p:nvSpPr>
          <p:cNvPr id="2242" name="Text Box 194"/>
          <p:cNvSpPr txBox="1">
            <a:spLocks noChangeArrowheads="1"/>
          </p:cNvSpPr>
          <p:nvPr/>
        </p:nvSpPr>
        <p:spPr bwMode="auto">
          <a:xfrm>
            <a:off x="4500166" y="4480688"/>
            <a:ext cx="4089639" cy="490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prstDash val="sysDot"/>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740" tIns="93740" rIns="93740" bIns="93740" anchor="ctr" anchorCtr="1"/>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r>
              <a:rPr lang="tr-TR" sz="2200" b="1" dirty="0">
                <a:solidFill>
                  <a:schemeClr val="accent1">
                    <a:lumMod val="50000"/>
                  </a:schemeClr>
                </a:solidFill>
                <a:cs typeface="Arial" panose="020B0604020202020204" pitchFamily="34" charset="0"/>
              </a:rPr>
              <a:t>AMAÇ VE HEDEF KİTLE</a:t>
            </a:r>
            <a:endParaRPr lang="en-US" sz="2200" b="1" dirty="0">
              <a:solidFill>
                <a:schemeClr val="accent1">
                  <a:lumMod val="50000"/>
                </a:schemeClr>
              </a:solidFill>
              <a:cs typeface="Arial" panose="020B0604020202020204" pitchFamily="34" charset="0"/>
            </a:endParaRPr>
          </a:p>
        </p:txBody>
      </p:sp>
      <p:sp>
        <p:nvSpPr>
          <p:cNvPr id="2246" name="Text Box 198"/>
          <p:cNvSpPr txBox="1">
            <a:spLocks noChangeArrowheads="1"/>
          </p:cNvSpPr>
          <p:nvPr/>
        </p:nvSpPr>
        <p:spPr bwMode="auto">
          <a:xfrm>
            <a:off x="13577022" y="4476261"/>
            <a:ext cx="4089639" cy="490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prstDash val="sysDot"/>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740" tIns="93740" rIns="93740" bIns="93740" anchor="ctr" anchorCtr="1"/>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r>
              <a:rPr lang="tr-TR" sz="2200" b="1" dirty="0">
                <a:solidFill>
                  <a:schemeClr val="accent1">
                    <a:lumMod val="50000"/>
                  </a:schemeClr>
                </a:solidFill>
                <a:cs typeface="Arial" panose="020B0604020202020204" pitchFamily="34" charset="0"/>
              </a:rPr>
              <a:t>KATMA DEĞER/YENİLİKÇİ YÖN</a:t>
            </a:r>
            <a:endParaRPr lang="en-US" sz="2200" b="1" dirty="0">
              <a:solidFill>
                <a:schemeClr val="accent1">
                  <a:lumMod val="50000"/>
                </a:schemeClr>
              </a:solidFill>
              <a:cs typeface="Arial" panose="020B0604020202020204" pitchFamily="34" charset="0"/>
            </a:endParaRPr>
          </a:p>
        </p:txBody>
      </p:sp>
      <p:sp>
        <p:nvSpPr>
          <p:cNvPr id="2247" name="Text Box 199"/>
          <p:cNvSpPr txBox="1">
            <a:spLocks noChangeArrowheads="1"/>
          </p:cNvSpPr>
          <p:nvPr/>
        </p:nvSpPr>
        <p:spPr bwMode="auto">
          <a:xfrm>
            <a:off x="8980803" y="4481415"/>
            <a:ext cx="4417066" cy="490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prstDash val="sysDot"/>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740" tIns="93740" rIns="93740" bIns="93740" anchor="ctr" anchorCtr="1"/>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r>
              <a:rPr lang="tr-TR" sz="2200" b="1" dirty="0">
                <a:solidFill>
                  <a:schemeClr val="accent1">
                    <a:lumMod val="50000"/>
                  </a:schemeClr>
                </a:solidFill>
                <a:cs typeface="Arial" panose="020B0604020202020204" pitchFamily="34" charset="0"/>
              </a:rPr>
              <a:t>TASARIM VE GÖRSELLER</a:t>
            </a:r>
            <a:endParaRPr lang="en-US" sz="2200" b="1" dirty="0">
              <a:solidFill>
                <a:schemeClr val="accent1">
                  <a:lumMod val="50000"/>
                </a:schemeClr>
              </a:solidFill>
              <a:cs typeface="Arial" panose="020B0604020202020204" pitchFamily="34" charset="0"/>
            </a:endParaRPr>
          </a:p>
        </p:txBody>
      </p:sp>
      <p:sp>
        <p:nvSpPr>
          <p:cNvPr id="2292" name="Text Box 244"/>
          <p:cNvSpPr txBox="1">
            <a:spLocks noChangeArrowheads="1"/>
          </p:cNvSpPr>
          <p:nvPr/>
        </p:nvSpPr>
        <p:spPr bwMode="auto">
          <a:xfrm>
            <a:off x="9985022" y="7998061"/>
            <a:ext cx="2244588" cy="253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7496" tIns="18748" rIns="37496" bIns="18748">
            <a:spAutoFit/>
          </a:bodyPr>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pPr algn="ctr"/>
            <a:r>
              <a:rPr lang="tr-TR" sz="1400" b="1" dirty="0">
                <a:solidFill>
                  <a:schemeClr val="accent1">
                    <a:lumMod val="50000"/>
                  </a:schemeClr>
                </a:solidFill>
                <a:cs typeface="Arial" panose="020B0604020202020204" pitchFamily="34" charset="0"/>
              </a:rPr>
              <a:t>Şekil 1: </a:t>
            </a:r>
            <a:r>
              <a:rPr lang="tr-TR" sz="1400" dirty="0">
                <a:solidFill>
                  <a:schemeClr val="accent1">
                    <a:lumMod val="50000"/>
                  </a:schemeClr>
                </a:solidFill>
                <a:cs typeface="Arial" panose="020B0604020202020204" pitchFamily="34" charset="0"/>
              </a:rPr>
              <a:t>Araştırma Mimarisi</a:t>
            </a:r>
            <a:endParaRPr lang="en-US" sz="1400" dirty="0">
              <a:solidFill>
                <a:schemeClr val="accent1">
                  <a:lumMod val="50000"/>
                </a:schemeClr>
              </a:solidFill>
              <a:cs typeface="Arial" panose="020B0604020202020204" pitchFamily="34" charset="0"/>
            </a:endParaRPr>
          </a:p>
        </p:txBody>
      </p:sp>
      <p:sp>
        <p:nvSpPr>
          <p:cNvPr id="2294" name="Text Box 246"/>
          <p:cNvSpPr txBox="1">
            <a:spLocks noChangeArrowheads="1"/>
          </p:cNvSpPr>
          <p:nvPr/>
        </p:nvSpPr>
        <p:spPr bwMode="auto">
          <a:xfrm>
            <a:off x="168657" y="4640555"/>
            <a:ext cx="2944711" cy="331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740" tIns="93740" rIns="93740" bIns="93740" anchor="ctr" anchorCtr="0"/>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r>
              <a:rPr lang="tr-TR" sz="2200" b="1" dirty="0">
                <a:solidFill>
                  <a:schemeClr val="bg1"/>
                </a:solidFill>
                <a:cs typeface="Arial" panose="020B0604020202020204" pitchFamily="34" charset="0"/>
              </a:rPr>
              <a:t>ÖZET</a:t>
            </a:r>
            <a:endParaRPr lang="en-US" sz="2200" b="1" dirty="0">
              <a:solidFill>
                <a:schemeClr val="bg1"/>
              </a:solidFill>
              <a:cs typeface="Arial" panose="020B0604020202020204" pitchFamily="34" charset="0"/>
            </a:endParaRPr>
          </a:p>
        </p:txBody>
      </p:sp>
      <p:sp>
        <p:nvSpPr>
          <p:cNvPr id="2307" name="Text Box 259"/>
          <p:cNvSpPr txBox="1">
            <a:spLocks noChangeArrowheads="1"/>
          </p:cNvSpPr>
          <p:nvPr/>
        </p:nvSpPr>
        <p:spPr bwMode="auto">
          <a:xfrm>
            <a:off x="4429458" y="13947326"/>
            <a:ext cx="4089639" cy="490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prstDash val="sysDot"/>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740" tIns="93740" rIns="93740" bIns="93740" anchor="ctr" anchorCtr="1"/>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r>
              <a:rPr lang="tr-TR" sz="2200" b="1" dirty="0">
                <a:solidFill>
                  <a:schemeClr val="accent1">
                    <a:lumMod val="50000"/>
                  </a:schemeClr>
                </a:solidFill>
                <a:cs typeface="Arial" panose="020B0604020202020204" pitchFamily="34" charset="0"/>
              </a:rPr>
              <a:t>YÖNTEM</a:t>
            </a:r>
            <a:endParaRPr lang="en-US" sz="2200" b="1" dirty="0">
              <a:solidFill>
                <a:schemeClr val="accent1">
                  <a:lumMod val="50000"/>
                </a:schemeClr>
              </a:solidFill>
              <a:cs typeface="Arial" panose="020B0604020202020204" pitchFamily="34" charset="0"/>
            </a:endParaRPr>
          </a:p>
        </p:txBody>
      </p:sp>
      <p:sp>
        <p:nvSpPr>
          <p:cNvPr id="2310" name="Text Box 262"/>
          <p:cNvSpPr txBox="1">
            <a:spLocks noChangeArrowheads="1"/>
          </p:cNvSpPr>
          <p:nvPr/>
        </p:nvSpPr>
        <p:spPr bwMode="auto">
          <a:xfrm>
            <a:off x="13433118" y="22310903"/>
            <a:ext cx="4089639" cy="490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prstDash val="sysDot"/>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740" tIns="93740" rIns="93740" bIns="93740" anchor="ctr" anchorCtr="1"/>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r>
              <a:rPr lang="tr-TR" sz="2200" b="1" dirty="0">
                <a:solidFill>
                  <a:schemeClr val="accent1">
                    <a:lumMod val="50000"/>
                  </a:schemeClr>
                </a:solidFill>
                <a:cs typeface="Arial" panose="020B0604020202020204" pitchFamily="34" charset="0"/>
              </a:rPr>
              <a:t>İLETİŞİM</a:t>
            </a:r>
            <a:endParaRPr lang="en-US" sz="2200" b="1" dirty="0">
              <a:solidFill>
                <a:schemeClr val="accent1">
                  <a:lumMod val="50000"/>
                </a:schemeClr>
              </a:solidFill>
              <a:cs typeface="Arial" panose="020B0604020202020204" pitchFamily="34" charset="0"/>
            </a:endParaRPr>
          </a:p>
        </p:txBody>
      </p:sp>
      <p:sp>
        <p:nvSpPr>
          <p:cNvPr id="2315" name="Text Box 267"/>
          <p:cNvSpPr txBox="1">
            <a:spLocks noChangeArrowheads="1"/>
          </p:cNvSpPr>
          <p:nvPr/>
        </p:nvSpPr>
        <p:spPr bwMode="auto">
          <a:xfrm>
            <a:off x="168657" y="5051923"/>
            <a:ext cx="3613304" cy="10968185"/>
          </a:xfrm>
          <a:prstGeom prst="rect">
            <a:avLst/>
          </a:prstGeom>
          <a:solidFill>
            <a:schemeClr val="accent1">
              <a:lumMod val="75000"/>
            </a:schemeClr>
          </a:solidFill>
          <a:ln>
            <a:noFill/>
          </a:ln>
          <a:effectLst/>
        </p:spPr>
        <p:txBody>
          <a:bodyPr wrap="square" lIns="81815" tIns="81815" rIns="81815" bIns="81815">
            <a:spAutoFit/>
          </a:bodyPr>
          <a:lstStyle>
            <a:lvl1pPr defTabSz="838200">
              <a:defRPr>
                <a:solidFill>
                  <a:schemeClr val="tx1"/>
                </a:solidFill>
                <a:latin typeface="Arial" pitchFamily="34" charset="0"/>
              </a:defRPr>
            </a:lvl1pPr>
            <a:lvl2pPr marL="419100" defTabSz="838200">
              <a:defRPr>
                <a:solidFill>
                  <a:schemeClr val="tx1"/>
                </a:solidFill>
                <a:latin typeface="Arial" pitchFamily="34" charset="0"/>
              </a:defRPr>
            </a:lvl2pPr>
            <a:lvl3pPr marL="838200" defTabSz="838200">
              <a:defRPr>
                <a:solidFill>
                  <a:schemeClr val="tx1"/>
                </a:solidFill>
                <a:latin typeface="Arial" pitchFamily="34" charset="0"/>
              </a:defRPr>
            </a:lvl3pPr>
            <a:lvl4pPr marL="1257300" defTabSz="838200">
              <a:defRPr>
                <a:solidFill>
                  <a:schemeClr val="tx1"/>
                </a:solidFill>
                <a:latin typeface="Arial" pitchFamily="34" charset="0"/>
              </a:defRPr>
            </a:lvl4pPr>
            <a:lvl5pPr marL="1676400" defTabSz="838200">
              <a:defRPr>
                <a:solidFill>
                  <a:schemeClr val="tx1"/>
                </a:solidFill>
                <a:latin typeface="Arial" pitchFamily="34" charset="0"/>
              </a:defRPr>
            </a:lvl5pPr>
            <a:lvl6pPr marL="2133600" defTabSz="838200" fontAlgn="base">
              <a:spcBef>
                <a:spcPct val="0"/>
              </a:spcBef>
              <a:spcAft>
                <a:spcPct val="0"/>
              </a:spcAft>
              <a:defRPr>
                <a:solidFill>
                  <a:schemeClr val="tx1"/>
                </a:solidFill>
                <a:latin typeface="Arial" pitchFamily="34" charset="0"/>
              </a:defRPr>
            </a:lvl6pPr>
            <a:lvl7pPr marL="2590800" defTabSz="838200" fontAlgn="base">
              <a:spcBef>
                <a:spcPct val="0"/>
              </a:spcBef>
              <a:spcAft>
                <a:spcPct val="0"/>
              </a:spcAft>
              <a:defRPr>
                <a:solidFill>
                  <a:schemeClr val="tx1"/>
                </a:solidFill>
                <a:latin typeface="Arial" pitchFamily="34" charset="0"/>
              </a:defRPr>
            </a:lvl7pPr>
            <a:lvl8pPr marL="3048000" defTabSz="838200" fontAlgn="base">
              <a:spcBef>
                <a:spcPct val="0"/>
              </a:spcBef>
              <a:spcAft>
                <a:spcPct val="0"/>
              </a:spcAft>
              <a:defRPr>
                <a:solidFill>
                  <a:schemeClr val="tx1"/>
                </a:solidFill>
                <a:latin typeface="Arial" pitchFamily="34" charset="0"/>
              </a:defRPr>
            </a:lvl8pPr>
            <a:lvl9pPr marL="3505200" defTabSz="838200" fontAlgn="base">
              <a:spcBef>
                <a:spcPct val="0"/>
              </a:spcBef>
              <a:spcAft>
                <a:spcPct val="0"/>
              </a:spcAft>
              <a:defRPr>
                <a:solidFill>
                  <a:schemeClr val="tx1"/>
                </a:solidFill>
                <a:latin typeface="Arial" pitchFamily="34" charset="0"/>
              </a:defRPr>
            </a:lvl9pPr>
          </a:lstStyle>
          <a:p>
            <a:pPr algn="just"/>
            <a:r>
              <a:rPr lang="tr-TR" sz="1800" dirty="0"/>
              <a:t>Günümüzde işletmelerin dijital dönüşümünde merkezi rol oynayan ERP sistemleri; finans, muhasebe, insan kaynakları, tedarik zinciri ve üretim gibi temel süreçleri bütünleşik bir yapıda birleştirir. Bu yapı, veri bütünlüğü, süreç şeffaflığı ve iç kontrol mekanizmalarının güçlendirilmesi açısından önemli avantajlar sunar. Ancak aynı zamanda, yüksek veri yoğunluğu ve karar süreçlerindeki kritik rolü nedeniyle bilgi teknolojileri (BT) denetimi kapsamında yeni risk alanları da ortaya çıkmaktadır.</a:t>
            </a:r>
          </a:p>
          <a:p>
            <a:pPr algn="just"/>
            <a:r>
              <a:rPr lang="tr-TR" sz="1800" dirty="0"/>
              <a:t>Bu proje, ERP sistemlerinin BT denetimine sağladığı katkıları ortaya koymayı amaçlamaktadır. Bu kapsamda, işletme süreçleri ERP ortamında simüle edilerek finansal işlemler, satın alma, stok ve insan kaynakları uygulamaları sistem üzerinden yürütülecektir. Elde edilen ekran görüntüleri, log kayıtları ve raporlar denetim perspektifiyle analiz edilecektir. Bulgular, Sermaye Piyasası Kurulu (SPK) düzenlemeleri ve COBIT çerçevesi ile karşılaştırmalı olarak değerlendirilecektir.</a:t>
            </a:r>
          </a:p>
          <a:p>
            <a:pPr algn="just"/>
            <a:r>
              <a:rPr lang="tr-TR" sz="1800" dirty="0"/>
              <a:t>Sonuç olarak çalışma, ERP sistemlerinin BT denetimine katkılarını sistematik biçimde ortaya koyarak hem akademik literatüre hem de uygulamaya yönelik önemli çıkarımlar sunmayı hedeflemektedir.</a:t>
            </a:r>
          </a:p>
        </p:txBody>
      </p:sp>
      <p:sp>
        <p:nvSpPr>
          <p:cNvPr id="2317" name="Text Box 269"/>
          <p:cNvSpPr txBox="1">
            <a:spLocks noChangeArrowheads="1"/>
          </p:cNvSpPr>
          <p:nvPr/>
        </p:nvSpPr>
        <p:spPr bwMode="auto">
          <a:xfrm>
            <a:off x="13624820" y="5022791"/>
            <a:ext cx="4089639" cy="5428207"/>
          </a:xfrm>
          <a:prstGeom prst="rect">
            <a:avLst/>
          </a:prstGeom>
          <a:solidFill>
            <a:schemeClr val="bg1"/>
          </a:solidFill>
          <a:ln>
            <a:noFill/>
          </a:ln>
          <a:effectLst/>
        </p:spPr>
        <p:txBody>
          <a:bodyPr lIns="81815" tIns="81815" rIns="81815" bIns="81815">
            <a:spAutoFit/>
          </a:bodyPr>
          <a:lstStyle>
            <a:lvl1pPr defTabSz="838200">
              <a:defRPr>
                <a:solidFill>
                  <a:schemeClr val="tx1"/>
                </a:solidFill>
                <a:latin typeface="Arial" pitchFamily="34" charset="0"/>
              </a:defRPr>
            </a:lvl1pPr>
            <a:lvl2pPr marL="419100" defTabSz="838200">
              <a:defRPr>
                <a:solidFill>
                  <a:schemeClr val="tx1"/>
                </a:solidFill>
                <a:latin typeface="Arial" pitchFamily="34" charset="0"/>
              </a:defRPr>
            </a:lvl2pPr>
            <a:lvl3pPr marL="838200" defTabSz="838200">
              <a:defRPr>
                <a:solidFill>
                  <a:schemeClr val="tx1"/>
                </a:solidFill>
                <a:latin typeface="Arial" pitchFamily="34" charset="0"/>
              </a:defRPr>
            </a:lvl3pPr>
            <a:lvl4pPr marL="1257300" defTabSz="838200">
              <a:defRPr>
                <a:solidFill>
                  <a:schemeClr val="tx1"/>
                </a:solidFill>
                <a:latin typeface="Arial" pitchFamily="34" charset="0"/>
              </a:defRPr>
            </a:lvl4pPr>
            <a:lvl5pPr marL="1676400" defTabSz="838200">
              <a:defRPr>
                <a:solidFill>
                  <a:schemeClr val="tx1"/>
                </a:solidFill>
                <a:latin typeface="Arial" pitchFamily="34" charset="0"/>
              </a:defRPr>
            </a:lvl5pPr>
            <a:lvl6pPr marL="2133600" defTabSz="838200" fontAlgn="base">
              <a:spcBef>
                <a:spcPct val="0"/>
              </a:spcBef>
              <a:spcAft>
                <a:spcPct val="0"/>
              </a:spcAft>
              <a:defRPr>
                <a:solidFill>
                  <a:schemeClr val="tx1"/>
                </a:solidFill>
                <a:latin typeface="Arial" pitchFamily="34" charset="0"/>
              </a:defRPr>
            </a:lvl6pPr>
            <a:lvl7pPr marL="2590800" defTabSz="838200" fontAlgn="base">
              <a:spcBef>
                <a:spcPct val="0"/>
              </a:spcBef>
              <a:spcAft>
                <a:spcPct val="0"/>
              </a:spcAft>
              <a:defRPr>
                <a:solidFill>
                  <a:schemeClr val="tx1"/>
                </a:solidFill>
                <a:latin typeface="Arial" pitchFamily="34" charset="0"/>
              </a:defRPr>
            </a:lvl7pPr>
            <a:lvl8pPr marL="3048000" defTabSz="838200" fontAlgn="base">
              <a:spcBef>
                <a:spcPct val="0"/>
              </a:spcBef>
              <a:spcAft>
                <a:spcPct val="0"/>
              </a:spcAft>
              <a:defRPr>
                <a:solidFill>
                  <a:schemeClr val="tx1"/>
                </a:solidFill>
                <a:latin typeface="Arial" pitchFamily="34" charset="0"/>
              </a:defRPr>
            </a:lvl8pPr>
            <a:lvl9pPr marL="3505200" defTabSz="838200" fontAlgn="base">
              <a:spcBef>
                <a:spcPct val="0"/>
              </a:spcBef>
              <a:spcAft>
                <a:spcPct val="0"/>
              </a:spcAft>
              <a:defRPr>
                <a:solidFill>
                  <a:schemeClr val="tx1"/>
                </a:solidFill>
                <a:latin typeface="Arial" pitchFamily="34" charset="0"/>
              </a:defRPr>
            </a:lvl9pPr>
          </a:lstStyle>
          <a:p>
            <a:pPr algn="just"/>
            <a:r>
              <a:rPr lang="tr-TR" sz="1800" dirty="0"/>
              <a:t>Bu proje, Kurumsal Kaynak Planlama (ERP) sistemlerinin bilgi teknolojileri denetimine katkılarını simülasyon tabanlı bir yaklaşımla incelemeyi amaçlamaktadır. Çalışma, ERP sistemlerinin ürettiği denetim kanıtlarının niteliği, bu çıktılarının SPK düzenlemeleri ve COBIT çerçevesi kapsamında değerlendirilmesi ile ERP’nin iç kontrol ve risk yönetimine katkıları üzerine odaklanmaktadır.</a:t>
            </a:r>
          </a:p>
          <a:p>
            <a:pPr algn="just"/>
            <a:r>
              <a:rPr lang="tr-TR" sz="1800" dirty="0"/>
              <a:t>Proje, ERP ve BT denetimi ilişkisini simülasyon temelli bir yöntemle ele alması, ulusal düzenlemeler ile uluslararası standartları birlikte değerlendirmesi ve elde edilen bulguları uygulamaya dönük önerilerle desteklemesi bakımından literatüre özgün katkı sunmayı hedeflemektedir.</a:t>
            </a:r>
            <a:endParaRPr lang="en-US" sz="1800" dirty="0">
              <a:solidFill>
                <a:prstClr val="black"/>
              </a:solidFill>
              <a:cs typeface="Arial" panose="020B0604020202020204" pitchFamily="34" charset="0"/>
            </a:endParaRPr>
          </a:p>
        </p:txBody>
      </p:sp>
      <p:sp>
        <p:nvSpPr>
          <p:cNvPr id="2318" name="Text Box 270"/>
          <p:cNvSpPr txBox="1">
            <a:spLocks noChangeArrowheads="1"/>
          </p:cNvSpPr>
          <p:nvPr/>
        </p:nvSpPr>
        <p:spPr bwMode="auto">
          <a:xfrm>
            <a:off x="4518191" y="14438253"/>
            <a:ext cx="4089639" cy="9804790"/>
          </a:xfrm>
          <a:prstGeom prst="rect">
            <a:avLst/>
          </a:prstGeom>
          <a:solidFill>
            <a:schemeClr val="bg1"/>
          </a:solidFill>
          <a:ln>
            <a:noFill/>
          </a:ln>
          <a:effectLst/>
        </p:spPr>
        <p:txBody>
          <a:bodyPr lIns="81815" tIns="81815" rIns="81815" bIns="81815">
            <a:spAutoFit/>
          </a:bodyPr>
          <a:lstStyle>
            <a:lvl1pPr defTabSz="838200">
              <a:defRPr>
                <a:solidFill>
                  <a:schemeClr val="tx1"/>
                </a:solidFill>
                <a:latin typeface="Arial" pitchFamily="34" charset="0"/>
              </a:defRPr>
            </a:lvl1pPr>
            <a:lvl2pPr marL="419100" defTabSz="838200">
              <a:defRPr>
                <a:solidFill>
                  <a:schemeClr val="tx1"/>
                </a:solidFill>
                <a:latin typeface="Arial" pitchFamily="34" charset="0"/>
              </a:defRPr>
            </a:lvl2pPr>
            <a:lvl3pPr marL="838200" defTabSz="838200">
              <a:defRPr>
                <a:solidFill>
                  <a:schemeClr val="tx1"/>
                </a:solidFill>
                <a:latin typeface="Arial" pitchFamily="34" charset="0"/>
              </a:defRPr>
            </a:lvl3pPr>
            <a:lvl4pPr marL="1257300" defTabSz="838200">
              <a:defRPr>
                <a:solidFill>
                  <a:schemeClr val="tx1"/>
                </a:solidFill>
                <a:latin typeface="Arial" pitchFamily="34" charset="0"/>
              </a:defRPr>
            </a:lvl4pPr>
            <a:lvl5pPr marL="1676400" defTabSz="838200">
              <a:defRPr>
                <a:solidFill>
                  <a:schemeClr val="tx1"/>
                </a:solidFill>
                <a:latin typeface="Arial" pitchFamily="34" charset="0"/>
              </a:defRPr>
            </a:lvl5pPr>
            <a:lvl6pPr marL="2133600" defTabSz="838200" fontAlgn="base">
              <a:spcBef>
                <a:spcPct val="0"/>
              </a:spcBef>
              <a:spcAft>
                <a:spcPct val="0"/>
              </a:spcAft>
              <a:defRPr>
                <a:solidFill>
                  <a:schemeClr val="tx1"/>
                </a:solidFill>
                <a:latin typeface="Arial" pitchFamily="34" charset="0"/>
              </a:defRPr>
            </a:lvl6pPr>
            <a:lvl7pPr marL="2590800" defTabSz="838200" fontAlgn="base">
              <a:spcBef>
                <a:spcPct val="0"/>
              </a:spcBef>
              <a:spcAft>
                <a:spcPct val="0"/>
              </a:spcAft>
              <a:defRPr>
                <a:solidFill>
                  <a:schemeClr val="tx1"/>
                </a:solidFill>
                <a:latin typeface="Arial" pitchFamily="34" charset="0"/>
              </a:defRPr>
            </a:lvl7pPr>
            <a:lvl8pPr marL="3048000" defTabSz="838200" fontAlgn="base">
              <a:spcBef>
                <a:spcPct val="0"/>
              </a:spcBef>
              <a:spcAft>
                <a:spcPct val="0"/>
              </a:spcAft>
              <a:defRPr>
                <a:solidFill>
                  <a:schemeClr val="tx1"/>
                </a:solidFill>
                <a:latin typeface="Arial" pitchFamily="34" charset="0"/>
              </a:defRPr>
            </a:lvl8pPr>
            <a:lvl9pPr marL="3505200" defTabSz="838200" fontAlgn="base">
              <a:spcBef>
                <a:spcPct val="0"/>
              </a:spcBef>
              <a:spcAft>
                <a:spcPct val="0"/>
              </a:spcAft>
              <a:defRPr>
                <a:solidFill>
                  <a:schemeClr val="tx1"/>
                </a:solidFill>
                <a:latin typeface="Arial" pitchFamily="34" charset="0"/>
              </a:defRPr>
            </a:lvl9pPr>
          </a:lstStyle>
          <a:p>
            <a:pPr algn="just"/>
            <a:r>
              <a:rPr lang="tr-TR" dirty="0"/>
              <a:t>Bu araştırma, Kurumsal Kaynak Planlama (ERP) sistemlerinin bilgi teknolojileri denetimine sağladığı katkıları </a:t>
            </a:r>
            <a:r>
              <a:rPr lang="tr-TR" b="1" dirty="0"/>
              <a:t>simülasyon tabanlı bir yaklaşım</a:t>
            </a:r>
            <a:r>
              <a:rPr lang="tr-TR" dirty="0"/>
              <a:t> ile ortaya koyacak şekilde tasarlanmıştır. Çalışma, işletmelerin finans, satın alma, stok, üretim ve insan kaynakları gibi temel süreçlerini kapsayacak şekilde ERP yazılımı üzerinde uçtan uca senaryolar oluşturulmasına dayanmaktadır. Bu senaryolarda sahte fatura girişi, onay mekanizmasının atlanması, yetki ihlali, stok hareketlerinde tutarsızlık ve olağan dışı kullanıcı erişimleri gibi denetim açısından kritik durumlar kurgulanarak sistemin ürettiği ekran görüntüleri, işlem izleri (</a:t>
            </a:r>
            <a:r>
              <a:rPr lang="tr-TR" dirty="0" err="1"/>
              <a:t>audit</a:t>
            </a:r>
            <a:r>
              <a:rPr lang="tr-TR" dirty="0"/>
              <a:t> </a:t>
            </a:r>
            <a:r>
              <a:rPr lang="tr-TR" dirty="0" err="1"/>
              <a:t>trail</a:t>
            </a:r>
            <a:r>
              <a:rPr lang="tr-TR" dirty="0"/>
              <a:t>), log kayıtları ve raporlar toplanacaktır. İncelenecek parametreler arasında erişim yetkileri ve rol yönetimi, işlem izlerinin bütünlüğü, kullanıcı log kayıtlarının güvenilirliği, raporlama süreçlerinin doğruluk ve şeffaflığı ile iç kontrol mekanizmalarının etkinliği yer almaktadır. Elde edilen çıktılar, </a:t>
            </a:r>
            <a:r>
              <a:rPr lang="tr-TR" b="1" dirty="0"/>
              <a:t>Sermaye Piyasası Kurulu'nun (SPK) Bilgi Sistemleri Yönetim Tebliği ve Bağımsız Denetim Tebliği</a:t>
            </a:r>
            <a:r>
              <a:rPr lang="tr-TR" dirty="0"/>
              <a:t> ile </a:t>
            </a:r>
            <a:r>
              <a:rPr lang="tr-TR" b="1" dirty="0"/>
              <a:t>COBIT bilgi teknolojileri denetim çerçevesinde</a:t>
            </a:r>
            <a:r>
              <a:rPr lang="tr-TR" dirty="0"/>
              <a:t> tanımlanan kontrol alanları ışığında karşılaştırmalı olarak analiz edilecektir. Araştırmanın temel materyalini ERP simülasyonlarından elde edilen ekran görüntüleri, raporlar ve log kayıtları ile ulusal ve uluslararası denetim standartları oluşturmaktadır. </a:t>
            </a:r>
            <a:endParaRPr lang="en-US" sz="1800" dirty="0">
              <a:cs typeface="Arial" panose="020B0604020202020204" pitchFamily="34" charset="0"/>
            </a:endParaRPr>
          </a:p>
        </p:txBody>
      </p:sp>
      <p:sp>
        <p:nvSpPr>
          <p:cNvPr id="2320" name="Text Box 272"/>
          <p:cNvSpPr txBox="1">
            <a:spLocks noChangeArrowheads="1"/>
          </p:cNvSpPr>
          <p:nvPr/>
        </p:nvSpPr>
        <p:spPr bwMode="auto">
          <a:xfrm>
            <a:off x="4500166" y="5022791"/>
            <a:ext cx="4089639" cy="8752194"/>
          </a:xfrm>
          <a:prstGeom prst="rect">
            <a:avLst/>
          </a:prstGeom>
          <a:solidFill>
            <a:schemeClr val="bg1"/>
          </a:solidFill>
          <a:ln>
            <a:noFill/>
          </a:ln>
          <a:effectLst/>
        </p:spPr>
        <p:txBody>
          <a:bodyPr lIns="81815" tIns="81815" rIns="81815" bIns="81815">
            <a:spAutoFit/>
          </a:bodyPr>
          <a:lstStyle>
            <a:lvl1pPr defTabSz="838200">
              <a:defRPr>
                <a:solidFill>
                  <a:schemeClr val="tx1"/>
                </a:solidFill>
                <a:latin typeface="Arial" pitchFamily="34" charset="0"/>
              </a:defRPr>
            </a:lvl1pPr>
            <a:lvl2pPr marL="419100" defTabSz="838200">
              <a:defRPr>
                <a:solidFill>
                  <a:schemeClr val="tx1"/>
                </a:solidFill>
                <a:latin typeface="Arial" pitchFamily="34" charset="0"/>
              </a:defRPr>
            </a:lvl2pPr>
            <a:lvl3pPr marL="838200" defTabSz="838200">
              <a:defRPr>
                <a:solidFill>
                  <a:schemeClr val="tx1"/>
                </a:solidFill>
                <a:latin typeface="Arial" pitchFamily="34" charset="0"/>
              </a:defRPr>
            </a:lvl3pPr>
            <a:lvl4pPr marL="1257300" defTabSz="838200">
              <a:defRPr>
                <a:solidFill>
                  <a:schemeClr val="tx1"/>
                </a:solidFill>
                <a:latin typeface="Arial" pitchFamily="34" charset="0"/>
              </a:defRPr>
            </a:lvl4pPr>
            <a:lvl5pPr marL="1676400" defTabSz="838200">
              <a:defRPr>
                <a:solidFill>
                  <a:schemeClr val="tx1"/>
                </a:solidFill>
                <a:latin typeface="Arial" pitchFamily="34" charset="0"/>
              </a:defRPr>
            </a:lvl5pPr>
            <a:lvl6pPr marL="2133600" defTabSz="838200" fontAlgn="base">
              <a:spcBef>
                <a:spcPct val="0"/>
              </a:spcBef>
              <a:spcAft>
                <a:spcPct val="0"/>
              </a:spcAft>
              <a:defRPr>
                <a:solidFill>
                  <a:schemeClr val="tx1"/>
                </a:solidFill>
                <a:latin typeface="Arial" pitchFamily="34" charset="0"/>
              </a:defRPr>
            </a:lvl6pPr>
            <a:lvl7pPr marL="2590800" defTabSz="838200" fontAlgn="base">
              <a:spcBef>
                <a:spcPct val="0"/>
              </a:spcBef>
              <a:spcAft>
                <a:spcPct val="0"/>
              </a:spcAft>
              <a:defRPr>
                <a:solidFill>
                  <a:schemeClr val="tx1"/>
                </a:solidFill>
                <a:latin typeface="Arial" pitchFamily="34" charset="0"/>
              </a:defRPr>
            </a:lvl7pPr>
            <a:lvl8pPr marL="3048000" defTabSz="838200" fontAlgn="base">
              <a:spcBef>
                <a:spcPct val="0"/>
              </a:spcBef>
              <a:spcAft>
                <a:spcPct val="0"/>
              </a:spcAft>
              <a:defRPr>
                <a:solidFill>
                  <a:schemeClr val="tx1"/>
                </a:solidFill>
                <a:latin typeface="Arial" pitchFamily="34" charset="0"/>
              </a:defRPr>
            </a:lvl8pPr>
            <a:lvl9pPr marL="3505200" defTabSz="838200" fontAlgn="base">
              <a:spcBef>
                <a:spcPct val="0"/>
              </a:spcBef>
              <a:spcAft>
                <a:spcPct val="0"/>
              </a:spcAft>
              <a:defRPr>
                <a:solidFill>
                  <a:schemeClr val="tx1"/>
                </a:solidFill>
                <a:latin typeface="Arial" pitchFamily="34" charset="0"/>
              </a:defRPr>
            </a:lvl9pPr>
          </a:lstStyle>
          <a:p>
            <a:pPr algn="just"/>
            <a:r>
              <a:rPr lang="tr-TR" sz="1800" dirty="0"/>
              <a:t>Bu projenin temel amacı, işletme süreçlerinin ERP yazılımı üzerinde uçtan uca simüle edilmesi yoluyla, ERP sistemlerinin bilgi teknolojileri denetimine sunduğu katkıları ortaya koymaktır. Çalışma kapsamında finans, satın alma, stok ve insan kaynakları gibi temel işlevlerin ERP sistemi üzerinden işlenmesi; bu süreçlerde üretilen ekran görüntüleri, log kayıtları ve raporların denetim perspektifinden değerlendirilmesi hedeflenmektedir. Elde edilen bulgular, Sermaye Piyasası Kurulu'nun (SPK) </a:t>
            </a:r>
            <a:r>
              <a:rPr lang="tr-TR" sz="1800" b="1" dirty="0"/>
              <a:t>Bilgi Sistemleri Yönetim Tebliği</a:t>
            </a:r>
            <a:r>
              <a:rPr lang="tr-TR" sz="1800" dirty="0"/>
              <a:t> ve </a:t>
            </a:r>
            <a:r>
              <a:rPr lang="tr-TR" sz="1800" b="1" dirty="0"/>
              <a:t>Bağımsız Denetim Tebliği</a:t>
            </a:r>
            <a:r>
              <a:rPr lang="tr-TR" sz="1800" dirty="0"/>
              <a:t> ile COBIT bilgi teknolojileri denetim çerçevesi ışığında karşılaştırmalı olarak analiz edilecektir. Böylece, ERP'nin denetim fonksiyonuna sağladığı altyapı somut olarak gösterilecek, işletmelerde iç kontrol ve risk yönetimi mekanizmalarının güçlendirilmesine yönelik pratik katkılar sağlanacaktır. Proje, akademik literatürdeki boşluğu doldurmanın yanı sıra, ERP ve bilgi teknolojileri denetimi etkileşimini </a:t>
            </a:r>
            <a:r>
              <a:rPr lang="tr-TR" sz="1800" b="1" dirty="0"/>
              <a:t>uygulamalı bir simülasyon tabanlı yaklaşım</a:t>
            </a:r>
            <a:r>
              <a:rPr lang="tr-TR" sz="1800" dirty="0"/>
              <a:t> ile inceleyerek hem akademi hem de iş dünyasına özgün çıktılar sunmayı amaçlamaktadır.</a:t>
            </a:r>
            <a:endParaRPr lang="en-US" sz="1800" dirty="0">
              <a:cs typeface="Arial" panose="020B0604020202020204" pitchFamily="34" charset="0"/>
            </a:endParaRPr>
          </a:p>
        </p:txBody>
      </p:sp>
      <p:sp>
        <p:nvSpPr>
          <p:cNvPr id="10" name="Text Box 244">
            <a:extLst>
              <a:ext uri="{FF2B5EF4-FFF2-40B4-BE49-F238E27FC236}">
                <a16:creationId xmlns:a16="http://schemas.microsoft.com/office/drawing/2014/main" id="{E4D6EA02-2D91-61F5-9E8F-221849ACD3B0}"/>
              </a:ext>
            </a:extLst>
          </p:cNvPr>
          <p:cNvSpPr txBox="1">
            <a:spLocks noChangeArrowheads="1"/>
          </p:cNvSpPr>
          <p:nvPr/>
        </p:nvSpPr>
        <p:spPr bwMode="auto">
          <a:xfrm>
            <a:off x="9903270" y="15929003"/>
            <a:ext cx="2207462" cy="253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7496" tIns="18748" rIns="37496" bIns="18748">
            <a:spAutoFit/>
          </a:bodyPr>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pPr algn="ctr"/>
            <a:r>
              <a:rPr lang="tr-TR" sz="1400" b="1" dirty="0">
                <a:solidFill>
                  <a:schemeClr val="accent1">
                    <a:lumMod val="50000"/>
                  </a:schemeClr>
                </a:solidFill>
                <a:cs typeface="Arial" panose="020B0604020202020204" pitchFamily="34" charset="0"/>
              </a:rPr>
              <a:t>Şekil 2: </a:t>
            </a:r>
            <a:r>
              <a:rPr lang="tr-TR" sz="1400" dirty="0">
                <a:solidFill>
                  <a:schemeClr val="accent1">
                    <a:lumMod val="50000"/>
                  </a:schemeClr>
                </a:solidFill>
                <a:cs typeface="Arial" panose="020B0604020202020204" pitchFamily="34" charset="0"/>
              </a:rPr>
              <a:t>Kök Neden Analizi</a:t>
            </a:r>
            <a:endParaRPr lang="en-US" sz="1400" dirty="0">
              <a:solidFill>
                <a:schemeClr val="accent1">
                  <a:lumMod val="50000"/>
                </a:schemeClr>
              </a:solidFill>
              <a:cs typeface="Arial" panose="020B0604020202020204" pitchFamily="34" charset="0"/>
            </a:endParaRPr>
          </a:p>
        </p:txBody>
      </p:sp>
      <p:sp>
        <p:nvSpPr>
          <p:cNvPr id="12" name="Text Box 244">
            <a:extLst>
              <a:ext uri="{FF2B5EF4-FFF2-40B4-BE49-F238E27FC236}">
                <a16:creationId xmlns:a16="http://schemas.microsoft.com/office/drawing/2014/main" id="{16A7958C-3831-8F50-0665-0E62CD354FA3}"/>
              </a:ext>
            </a:extLst>
          </p:cNvPr>
          <p:cNvSpPr txBox="1">
            <a:spLocks noChangeArrowheads="1"/>
          </p:cNvSpPr>
          <p:nvPr/>
        </p:nvSpPr>
        <p:spPr bwMode="auto">
          <a:xfrm>
            <a:off x="9345567" y="19297724"/>
            <a:ext cx="3624067" cy="253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7496" tIns="18748" rIns="37496" bIns="18748">
            <a:spAutoFit/>
          </a:bodyPr>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pPr algn="ctr"/>
            <a:r>
              <a:rPr lang="tr-TR" sz="1400" b="1" dirty="0">
                <a:solidFill>
                  <a:schemeClr val="accent1">
                    <a:lumMod val="50000"/>
                  </a:schemeClr>
                </a:solidFill>
                <a:cs typeface="Arial" panose="020B0604020202020204" pitchFamily="34" charset="0"/>
              </a:rPr>
              <a:t>Şekil 3: </a:t>
            </a:r>
            <a:r>
              <a:rPr lang="tr-TR" sz="1400" dirty="0" err="1">
                <a:solidFill>
                  <a:schemeClr val="accent1">
                    <a:lumMod val="50000"/>
                  </a:schemeClr>
                </a:solidFill>
                <a:cs typeface="Arial" panose="020B0604020202020204" pitchFamily="34" charset="0"/>
              </a:rPr>
              <a:t>Coso</a:t>
            </a:r>
            <a:r>
              <a:rPr lang="tr-TR" sz="1400" dirty="0">
                <a:solidFill>
                  <a:schemeClr val="accent1">
                    <a:lumMod val="50000"/>
                  </a:schemeClr>
                </a:solidFill>
                <a:cs typeface="Arial" panose="020B0604020202020204" pitchFamily="34" charset="0"/>
              </a:rPr>
              <a:t> Durum Tespiti: Zayıf Kontroller</a:t>
            </a:r>
            <a:endParaRPr lang="en-US" sz="1400" dirty="0">
              <a:solidFill>
                <a:schemeClr val="accent1">
                  <a:lumMod val="50000"/>
                </a:schemeClr>
              </a:solidFill>
              <a:cs typeface="Arial" panose="020B0604020202020204" pitchFamily="34" charset="0"/>
            </a:endParaRPr>
          </a:p>
        </p:txBody>
      </p:sp>
      <p:sp>
        <p:nvSpPr>
          <p:cNvPr id="14" name="Text Box 244">
            <a:extLst>
              <a:ext uri="{FF2B5EF4-FFF2-40B4-BE49-F238E27FC236}">
                <a16:creationId xmlns:a16="http://schemas.microsoft.com/office/drawing/2014/main" id="{164C99B9-C3C8-BBDE-008C-004D98F9406B}"/>
              </a:ext>
            </a:extLst>
          </p:cNvPr>
          <p:cNvSpPr txBox="1">
            <a:spLocks noChangeArrowheads="1"/>
          </p:cNvSpPr>
          <p:nvPr/>
        </p:nvSpPr>
        <p:spPr bwMode="auto">
          <a:xfrm>
            <a:off x="8948688" y="22576749"/>
            <a:ext cx="4317270" cy="253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7496" tIns="18748" rIns="37496" bIns="18748">
            <a:spAutoFit/>
          </a:bodyPr>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pPr algn="ctr"/>
            <a:r>
              <a:rPr lang="tr-TR" sz="1400" b="1" dirty="0">
                <a:solidFill>
                  <a:schemeClr val="accent1">
                    <a:lumMod val="50000"/>
                  </a:schemeClr>
                </a:solidFill>
                <a:cs typeface="Arial" panose="020B0604020202020204" pitchFamily="34" charset="0"/>
              </a:rPr>
              <a:t>Şekil 4: </a:t>
            </a:r>
            <a:r>
              <a:rPr lang="tr-TR" sz="1400" dirty="0">
                <a:solidFill>
                  <a:schemeClr val="accent1">
                    <a:lumMod val="50000"/>
                  </a:schemeClr>
                </a:solidFill>
                <a:cs typeface="Arial" panose="020B0604020202020204" pitchFamily="34" charset="0"/>
              </a:rPr>
              <a:t>Operasyonel Risk Profilinde Radikal İyileşme</a:t>
            </a:r>
            <a:endParaRPr lang="en-US" sz="1400" dirty="0">
              <a:solidFill>
                <a:schemeClr val="accent1">
                  <a:lumMod val="50000"/>
                </a:schemeClr>
              </a:solidFill>
              <a:cs typeface="Arial" panose="020B0604020202020204" pitchFamily="34" charset="0"/>
            </a:endParaRPr>
          </a:p>
        </p:txBody>
      </p:sp>
      <p:sp>
        <p:nvSpPr>
          <p:cNvPr id="2" name="Text Box 198">
            <a:extLst>
              <a:ext uri="{FF2B5EF4-FFF2-40B4-BE49-F238E27FC236}">
                <a16:creationId xmlns:a16="http://schemas.microsoft.com/office/drawing/2014/main" id="{2E31A983-7B67-9657-3C8A-790F4BFFDAA0}"/>
              </a:ext>
            </a:extLst>
          </p:cNvPr>
          <p:cNvSpPr txBox="1">
            <a:spLocks noChangeArrowheads="1"/>
          </p:cNvSpPr>
          <p:nvPr/>
        </p:nvSpPr>
        <p:spPr bwMode="auto">
          <a:xfrm>
            <a:off x="13570511" y="10780969"/>
            <a:ext cx="4089639" cy="490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prstDash val="sysDot"/>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740" tIns="93740" rIns="93740" bIns="93740" anchor="ctr" anchorCtr="1"/>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r>
              <a:rPr lang="tr-TR" sz="2200" b="1" dirty="0">
                <a:solidFill>
                  <a:schemeClr val="accent1">
                    <a:lumMod val="50000"/>
                  </a:schemeClr>
                </a:solidFill>
                <a:cs typeface="Arial" panose="020B0604020202020204" pitchFamily="34" charset="0"/>
              </a:rPr>
              <a:t>GELİŞİM/İYİLEŞTİRME ALANI</a:t>
            </a:r>
            <a:endParaRPr lang="en-US" sz="2200" b="1" dirty="0">
              <a:solidFill>
                <a:schemeClr val="accent1">
                  <a:lumMod val="50000"/>
                </a:schemeClr>
              </a:solidFill>
              <a:cs typeface="Arial" panose="020B0604020202020204" pitchFamily="34" charset="0"/>
            </a:endParaRPr>
          </a:p>
        </p:txBody>
      </p:sp>
      <p:sp>
        <p:nvSpPr>
          <p:cNvPr id="3" name="Text Box 269">
            <a:extLst>
              <a:ext uri="{FF2B5EF4-FFF2-40B4-BE49-F238E27FC236}">
                <a16:creationId xmlns:a16="http://schemas.microsoft.com/office/drawing/2014/main" id="{39981F8D-76B5-0437-4399-4DFE8B63C901}"/>
              </a:ext>
            </a:extLst>
          </p:cNvPr>
          <p:cNvSpPr txBox="1">
            <a:spLocks noChangeArrowheads="1"/>
          </p:cNvSpPr>
          <p:nvPr/>
        </p:nvSpPr>
        <p:spPr bwMode="auto">
          <a:xfrm>
            <a:off x="13598740" y="11403389"/>
            <a:ext cx="4089639" cy="2935217"/>
          </a:xfrm>
          <a:prstGeom prst="rect">
            <a:avLst/>
          </a:prstGeom>
          <a:solidFill>
            <a:schemeClr val="bg1"/>
          </a:solidFill>
          <a:ln>
            <a:noFill/>
          </a:ln>
          <a:effectLst/>
        </p:spPr>
        <p:txBody>
          <a:bodyPr lIns="81815" tIns="81815" rIns="81815" bIns="81815">
            <a:spAutoFit/>
          </a:bodyPr>
          <a:lstStyle>
            <a:lvl1pPr defTabSz="838200">
              <a:defRPr>
                <a:solidFill>
                  <a:schemeClr val="tx1"/>
                </a:solidFill>
                <a:latin typeface="Arial" pitchFamily="34" charset="0"/>
              </a:defRPr>
            </a:lvl1pPr>
            <a:lvl2pPr marL="419100" defTabSz="838200">
              <a:defRPr>
                <a:solidFill>
                  <a:schemeClr val="tx1"/>
                </a:solidFill>
                <a:latin typeface="Arial" pitchFamily="34" charset="0"/>
              </a:defRPr>
            </a:lvl2pPr>
            <a:lvl3pPr marL="838200" defTabSz="838200">
              <a:defRPr>
                <a:solidFill>
                  <a:schemeClr val="tx1"/>
                </a:solidFill>
                <a:latin typeface="Arial" pitchFamily="34" charset="0"/>
              </a:defRPr>
            </a:lvl3pPr>
            <a:lvl4pPr marL="1257300" defTabSz="838200">
              <a:defRPr>
                <a:solidFill>
                  <a:schemeClr val="tx1"/>
                </a:solidFill>
                <a:latin typeface="Arial" pitchFamily="34" charset="0"/>
              </a:defRPr>
            </a:lvl4pPr>
            <a:lvl5pPr marL="1676400" defTabSz="838200">
              <a:defRPr>
                <a:solidFill>
                  <a:schemeClr val="tx1"/>
                </a:solidFill>
                <a:latin typeface="Arial" pitchFamily="34" charset="0"/>
              </a:defRPr>
            </a:lvl5pPr>
            <a:lvl6pPr marL="2133600" defTabSz="838200" fontAlgn="base">
              <a:spcBef>
                <a:spcPct val="0"/>
              </a:spcBef>
              <a:spcAft>
                <a:spcPct val="0"/>
              </a:spcAft>
              <a:defRPr>
                <a:solidFill>
                  <a:schemeClr val="tx1"/>
                </a:solidFill>
                <a:latin typeface="Arial" pitchFamily="34" charset="0"/>
              </a:defRPr>
            </a:lvl6pPr>
            <a:lvl7pPr marL="2590800" defTabSz="838200" fontAlgn="base">
              <a:spcBef>
                <a:spcPct val="0"/>
              </a:spcBef>
              <a:spcAft>
                <a:spcPct val="0"/>
              </a:spcAft>
              <a:defRPr>
                <a:solidFill>
                  <a:schemeClr val="tx1"/>
                </a:solidFill>
                <a:latin typeface="Arial" pitchFamily="34" charset="0"/>
              </a:defRPr>
            </a:lvl7pPr>
            <a:lvl8pPr marL="3048000" defTabSz="838200" fontAlgn="base">
              <a:spcBef>
                <a:spcPct val="0"/>
              </a:spcBef>
              <a:spcAft>
                <a:spcPct val="0"/>
              </a:spcAft>
              <a:defRPr>
                <a:solidFill>
                  <a:schemeClr val="tx1"/>
                </a:solidFill>
                <a:latin typeface="Arial" pitchFamily="34" charset="0"/>
              </a:defRPr>
            </a:lvl8pPr>
            <a:lvl9pPr marL="3505200" defTabSz="838200" fontAlgn="base">
              <a:spcBef>
                <a:spcPct val="0"/>
              </a:spcBef>
              <a:spcAft>
                <a:spcPct val="0"/>
              </a:spcAft>
              <a:defRPr>
                <a:solidFill>
                  <a:schemeClr val="tx1"/>
                </a:solidFill>
                <a:latin typeface="Arial" pitchFamily="34" charset="0"/>
              </a:defRPr>
            </a:lvl9pPr>
          </a:lstStyle>
          <a:p>
            <a:pPr algn="just"/>
            <a:r>
              <a:rPr lang="tr-TR" sz="1800" dirty="0"/>
              <a:t>Bu çalışma, belirli ERP senaryoları ve modülleri ile sınırlıdır. Gelecekte farklı ERP sistemleri, daha geniş veri setleri ve ek senaryolarla yapılacak çalışmalar bulguların genellenebilirliğini artıracaktır. Ayrıca, nicel analiz yöntemleri ve gerçek işletme verilerinin kullanılması, sonuçların daha güçlü ve uygulanabilir hale gelmesine katkı sağlayacaktır.</a:t>
            </a:r>
            <a:endParaRPr lang="en-US" sz="1800" dirty="0"/>
          </a:p>
        </p:txBody>
      </p:sp>
      <p:sp>
        <p:nvSpPr>
          <p:cNvPr id="5" name="Metin kutusu 4">
            <a:extLst>
              <a:ext uri="{FF2B5EF4-FFF2-40B4-BE49-F238E27FC236}">
                <a16:creationId xmlns:a16="http://schemas.microsoft.com/office/drawing/2014/main" id="{C5EFBD1E-6AF0-8164-0F13-680E86AE8DC0}"/>
              </a:ext>
            </a:extLst>
          </p:cNvPr>
          <p:cNvSpPr txBox="1"/>
          <p:nvPr/>
        </p:nvSpPr>
        <p:spPr>
          <a:xfrm>
            <a:off x="8542116" y="12141843"/>
            <a:ext cx="914400" cy="914400"/>
          </a:xfrm>
          <a:prstGeom prst="rect">
            <a:avLst/>
          </a:prstGeom>
          <a:noFill/>
        </p:spPr>
        <p:txBody>
          <a:bodyPr wrap="square" rtlCol="0">
            <a:spAutoFit/>
          </a:bodyPr>
          <a:lstStyle/>
          <a:p>
            <a:endParaRPr lang="tr-TR" dirty="0"/>
          </a:p>
        </p:txBody>
      </p:sp>
      <p:sp>
        <p:nvSpPr>
          <p:cNvPr id="6" name="Metin kutusu 5">
            <a:extLst>
              <a:ext uri="{FF2B5EF4-FFF2-40B4-BE49-F238E27FC236}">
                <a16:creationId xmlns:a16="http://schemas.microsoft.com/office/drawing/2014/main" id="{67A8EDF3-1DA2-7D73-8C7D-2477B6EDBF19}"/>
              </a:ext>
            </a:extLst>
          </p:cNvPr>
          <p:cNvSpPr txBox="1"/>
          <p:nvPr/>
        </p:nvSpPr>
        <p:spPr>
          <a:xfrm>
            <a:off x="15669639" y="12274564"/>
            <a:ext cx="184731" cy="360099"/>
          </a:xfrm>
          <a:prstGeom prst="rect">
            <a:avLst/>
          </a:prstGeom>
          <a:noFill/>
        </p:spPr>
        <p:txBody>
          <a:bodyPr wrap="none" rtlCol="0">
            <a:spAutoFit/>
          </a:bodyPr>
          <a:lstStyle/>
          <a:p>
            <a:endParaRPr lang="tr-TR" dirty="0"/>
          </a:p>
        </p:txBody>
      </p:sp>
      <p:sp>
        <p:nvSpPr>
          <p:cNvPr id="8" name="Text Box 269">
            <a:extLst>
              <a:ext uri="{FF2B5EF4-FFF2-40B4-BE49-F238E27FC236}">
                <a16:creationId xmlns:a16="http://schemas.microsoft.com/office/drawing/2014/main" id="{EE12BA91-97A9-8E00-B99E-79604A0D3855}"/>
              </a:ext>
            </a:extLst>
          </p:cNvPr>
          <p:cNvSpPr txBox="1">
            <a:spLocks noChangeArrowheads="1"/>
          </p:cNvSpPr>
          <p:nvPr/>
        </p:nvSpPr>
        <p:spPr bwMode="auto">
          <a:xfrm>
            <a:off x="13558460" y="15065802"/>
            <a:ext cx="4089639" cy="7265633"/>
          </a:xfrm>
          <a:prstGeom prst="rect">
            <a:avLst/>
          </a:prstGeom>
          <a:solidFill>
            <a:schemeClr val="bg1"/>
          </a:solidFill>
          <a:ln>
            <a:noFill/>
          </a:ln>
          <a:effectLst/>
        </p:spPr>
        <p:txBody>
          <a:bodyPr lIns="81815" tIns="81815" rIns="81815" bIns="81815">
            <a:spAutoFit/>
          </a:bodyPr>
          <a:lstStyle>
            <a:lvl1pPr defTabSz="838200">
              <a:defRPr>
                <a:solidFill>
                  <a:schemeClr val="tx1"/>
                </a:solidFill>
                <a:latin typeface="Arial" pitchFamily="34" charset="0"/>
              </a:defRPr>
            </a:lvl1pPr>
            <a:lvl2pPr marL="419100" defTabSz="838200">
              <a:defRPr>
                <a:solidFill>
                  <a:schemeClr val="tx1"/>
                </a:solidFill>
                <a:latin typeface="Arial" pitchFamily="34" charset="0"/>
              </a:defRPr>
            </a:lvl2pPr>
            <a:lvl3pPr marL="838200" defTabSz="838200">
              <a:defRPr>
                <a:solidFill>
                  <a:schemeClr val="tx1"/>
                </a:solidFill>
                <a:latin typeface="Arial" pitchFamily="34" charset="0"/>
              </a:defRPr>
            </a:lvl3pPr>
            <a:lvl4pPr marL="1257300" defTabSz="838200">
              <a:defRPr>
                <a:solidFill>
                  <a:schemeClr val="tx1"/>
                </a:solidFill>
                <a:latin typeface="Arial" pitchFamily="34" charset="0"/>
              </a:defRPr>
            </a:lvl4pPr>
            <a:lvl5pPr marL="1676400" defTabSz="838200">
              <a:defRPr>
                <a:solidFill>
                  <a:schemeClr val="tx1"/>
                </a:solidFill>
                <a:latin typeface="Arial" pitchFamily="34" charset="0"/>
              </a:defRPr>
            </a:lvl5pPr>
            <a:lvl6pPr marL="2133600" defTabSz="838200" fontAlgn="base">
              <a:spcBef>
                <a:spcPct val="0"/>
              </a:spcBef>
              <a:spcAft>
                <a:spcPct val="0"/>
              </a:spcAft>
              <a:defRPr>
                <a:solidFill>
                  <a:schemeClr val="tx1"/>
                </a:solidFill>
                <a:latin typeface="Arial" pitchFamily="34" charset="0"/>
              </a:defRPr>
            </a:lvl6pPr>
            <a:lvl7pPr marL="2590800" defTabSz="838200" fontAlgn="base">
              <a:spcBef>
                <a:spcPct val="0"/>
              </a:spcBef>
              <a:spcAft>
                <a:spcPct val="0"/>
              </a:spcAft>
              <a:defRPr>
                <a:solidFill>
                  <a:schemeClr val="tx1"/>
                </a:solidFill>
                <a:latin typeface="Arial" pitchFamily="34" charset="0"/>
              </a:defRPr>
            </a:lvl7pPr>
            <a:lvl8pPr marL="3048000" defTabSz="838200" fontAlgn="base">
              <a:spcBef>
                <a:spcPct val="0"/>
              </a:spcBef>
              <a:spcAft>
                <a:spcPct val="0"/>
              </a:spcAft>
              <a:defRPr>
                <a:solidFill>
                  <a:schemeClr val="tx1"/>
                </a:solidFill>
                <a:latin typeface="Arial" pitchFamily="34" charset="0"/>
              </a:defRPr>
            </a:lvl8pPr>
            <a:lvl9pPr marL="3505200" defTabSz="838200" fontAlgn="base">
              <a:spcBef>
                <a:spcPct val="0"/>
              </a:spcBef>
              <a:spcAft>
                <a:spcPct val="0"/>
              </a:spcAft>
              <a:defRPr>
                <a:solidFill>
                  <a:schemeClr val="tx1"/>
                </a:solidFill>
                <a:latin typeface="Arial" pitchFamily="34" charset="0"/>
              </a:defRPr>
            </a:lvl9pPr>
          </a:lstStyle>
          <a:p>
            <a:r>
              <a:rPr lang="tr-TR" sz="1200" dirty="0"/>
              <a:t>Bradford, M. (2015). </a:t>
            </a:r>
            <a:r>
              <a:rPr lang="tr-TR" sz="1200" i="1" dirty="0"/>
              <a:t>Modern ERP: Select, implement, and use today's advanced business systems</a:t>
            </a:r>
            <a:r>
              <a:rPr lang="tr-TR" sz="1200" dirty="0"/>
              <a:t>. Lulu Press.</a:t>
            </a:r>
          </a:p>
          <a:p>
            <a:r>
              <a:rPr lang="tr-TR" sz="1200" dirty="0"/>
              <a:t>Calder, A. (2018). </a:t>
            </a:r>
            <a:r>
              <a:rPr lang="tr-TR" sz="1200" i="1" dirty="0"/>
              <a:t>COBIT® 5: A management guide</a:t>
            </a:r>
            <a:r>
              <a:rPr lang="tr-TR" sz="1200" dirty="0"/>
              <a:t>. IT Governance Publishing.</a:t>
            </a:r>
          </a:p>
          <a:p>
            <a:r>
              <a:rPr lang="tr-TR" sz="1200" dirty="0"/>
              <a:t>Damayanti, M., &amp; Chrismastuti, A. D. (2023). Internal audit model post-ERP implementation at PT XYZ. </a:t>
            </a:r>
            <a:r>
              <a:rPr lang="tr-TR" sz="1200" i="1" dirty="0"/>
              <a:t>Keunis, 11</a:t>
            </a:r>
            <a:r>
              <a:rPr lang="tr-TR" sz="1200" dirty="0"/>
              <a:t>(2), 188-196.</a:t>
            </a:r>
          </a:p>
          <a:p>
            <a:r>
              <a:rPr lang="tr-TR" sz="1200" dirty="0"/>
              <a:t>Davenport, T. H. (1998). Putting the enterprise into the enterprise system. </a:t>
            </a:r>
            <a:r>
              <a:rPr lang="tr-TR" sz="1200" i="1" dirty="0"/>
              <a:t>Harvard Business Review, 76</a:t>
            </a:r>
            <a:r>
              <a:rPr lang="tr-TR" sz="1200" dirty="0"/>
              <a:t>(4), 121--131.</a:t>
            </a:r>
          </a:p>
          <a:p>
            <a:r>
              <a:rPr lang="tr-TR" sz="1200" dirty="0"/>
              <a:t>Grabski, S. V., Leech, S. A., &amp; Schmidt, P. J. (2011). A review of ERP research: A future agenda for accounting information systems. </a:t>
            </a:r>
            <a:r>
              <a:rPr lang="tr-TR" sz="1200" i="1" dirty="0"/>
              <a:t>Journal of Information Systems, 25</a:t>
            </a:r>
            <a:r>
              <a:rPr lang="tr-TR" sz="1200" dirty="0"/>
              <a:t>(1), 37--78.</a:t>
            </a:r>
          </a:p>
          <a:p>
            <a:r>
              <a:rPr lang="tr-TR" sz="1200" dirty="0"/>
              <a:t>IT Governance Institute. (2012). </a:t>
            </a:r>
            <a:r>
              <a:rPr lang="tr-TR" sz="1200" i="1" dirty="0"/>
              <a:t>COBIT 5: A business framework for the governance and management of enterprise IT</a:t>
            </a:r>
            <a:r>
              <a:rPr lang="tr-TR" sz="1200" dirty="0"/>
              <a:t>. ISACA.</a:t>
            </a:r>
          </a:p>
          <a:p>
            <a:r>
              <a:rPr lang="tr-TR" sz="1200" dirty="0"/>
              <a:t>Klaus, H., Rosemann, M., &amp; Gable, G. G. (2000). What is ERP? </a:t>
            </a:r>
            <a:r>
              <a:rPr lang="tr-TR" sz="1200" i="1" dirty="0"/>
              <a:t>Information Systems Frontiers, 2</a:t>
            </a:r>
            <a:r>
              <a:rPr lang="tr-TR" sz="1200" dirty="0"/>
              <a:t>(2), 141--162.</a:t>
            </a:r>
          </a:p>
          <a:p>
            <a:r>
              <a:rPr lang="tr-TR" sz="1200" dirty="0"/>
              <a:t>Nicolaou, A. I. (2004). Firm performance effects in relation to the implementation and use of enterprise resource planning systems. </a:t>
            </a:r>
            <a:r>
              <a:rPr lang="tr-TR" sz="1200" i="1" dirty="0"/>
              <a:t>Journal of Information Systems, 18</a:t>
            </a:r>
            <a:r>
              <a:rPr lang="tr-TR" sz="1200" dirty="0"/>
              <a:t>(2), 79--105.</a:t>
            </a:r>
          </a:p>
          <a:p>
            <a:r>
              <a:rPr lang="tr-TR" sz="1200" dirty="0"/>
              <a:t>Putra, M. C. S., Wiratama, J., &amp; Sulaiman, A. (2024). Measuring ERP system readiness with COBIT 2019 at IT vendor industry. </a:t>
            </a:r>
            <a:r>
              <a:rPr lang="tr-TR" sz="1200" i="1" dirty="0"/>
              <a:t>G-Tech: Jurnal Teknologi Terapan, 8</a:t>
            </a:r>
            <a:r>
              <a:rPr lang="tr-TR" sz="1200" dirty="0"/>
              <a:t>(3), 1993--2002.</a:t>
            </a:r>
          </a:p>
          <a:p>
            <a:r>
              <a:rPr lang="tr-TR" sz="1200" dirty="0"/>
              <a:t>Ruivo, P., Oliveira, T., &amp; Neto, M. (2015). Using resource-based view theory to assess the value of ERP commercial-off-the-shelf and SaaS solutions. </a:t>
            </a:r>
            <a:r>
              <a:rPr lang="tr-TR" sz="1200" i="1" dirty="0"/>
              <a:t>Journal of Enterprise Information Management, 28</a:t>
            </a:r>
            <a:r>
              <a:rPr lang="tr-TR" sz="1200" dirty="0"/>
              <a:t>(4), 566--582.</a:t>
            </a:r>
          </a:p>
          <a:p>
            <a:r>
              <a:rPr lang="tr-TR" sz="1200" dirty="0"/>
              <a:t>Sermaye Piyasası Kurulu (SPK). (2018). </a:t>
            </a:r>
            <a:r>
              <a:rPr lang="tr-TR" sz="1200" i="1" dirty="0"/>
              <a:t>Bilgi Sistemleri Yönetim Tebliği</a:t>
            </a:r>
            <a:r>
              <a:rPr lang="tr-TR" sz="1200" dirty="0"/>
              <a:t>. Ankara: SPK Yayınları.</a:t>
            </a:r>
          </a:p>
          <a:p>
            <a:r>
              <a:rPr lang="tr-TR" sz="1200" dirty="0"/>
              <a:t>Sermaye Piyasası Kurulu (SPK). (2019). </a:t>
            </a:r>
            <a:r>
              <a:rPr lang="tr-TR" sz="1200" i="1" dirty="0"/>
              <a:t>Bağımsız Denetim Tebliği</a:t>
            </a:r>
            <a:r>
              <a:rPr lang="tr-TR" sz="1200" dirty="0"/>
              <a:t>. Ankara: SPK Yayınları.</a:t>
            </a:r>
          </a:p>
          <a:p>
            <a:r>
              <a:rPr lang="tr-TR" sz="1200" dirty="0"/>
              <a:t>Yıldız, M., &amp; Gümüş, E. (2025). Türkiye'de BT denetimi: Mevcut durum analizi. </a:t>
            </a:r>
            <a:r>
              <a:rPr lang="tr-TR" sz="1200" i="1" dirty="0"/>
              <a:t>Management and Political Sciences Review, 7</a:t>
            </a:r>
            <a:r>
              <a:rPr lang="tr-TR" sz="1200" dirty="0"/>
              <a:t>(1), 1--20.</a:t>
            </a:r>
            <a:endParaRPr lang="en-US" sz="1200" dirty="0">
              <a:solidFill>
                <a:prstClr val="black"/>
              </a:solidFill>
              <a:latin typeface="Calibri" pitchFamily="34" charset="0"/>
            </a:endParaRPr>
          </a:p>
        </p:txBody>
      </p:sp>
      <p:sp>
        <p:nvSpPr>
          <p:cNvPr id="21" name="Text Box 267">
            <a:extLst>
              <a:ext uri="{FF2B5EF4-FFF2-40B4-BE49-F238E27FC236}">
                <a16:creationId xmlns:a16="http://schemas.microsoft.com/office/drawing/2014/main" id="{B22AA5A3-3904-6088-8F7B-94801C154A6B}"/>
              </a:ext>
            </a:extLst>
          </p:cNvPr>
          <p:cNvSpPr txBox="1">
            <a:spLocks noChangeArrowheads="1"/>
          </p:cNvSpPr>
          <p:nvPr/>
        </p:nvSpPr>
        <p:spPr bwMode="auto">
          <a:xfrm>
            <a:off x="146744" y="16714787"/>
            <a:ext cx="3613304" cy="8198196"/>
          </a:xfrm>
          <a:prstGeom prst="rect">
            <a:avLst/>
          </a:prstGeom>
          <a:solidFill>
            <a:schemeClr val="accent1">
              <a:lumMod val="75000"/>
            </a:schemeClr>
          </a:solidFill>
          <a:ln>
            <a:noFill/>
          </a:ln>
          <a:effectLst/>
        </p:spPr>
        <p:txBody>
          <a:bodyPr wrap="square" lIns="81815" tIns="81815" rIns="81815" bIns="81815">
            <a:spAutoFit/>
          </a:bodyPr>
          <a:lstStyle>
            <a:lvl1pPr defTabSz="838200">
              <a:defRPr>
                <a:solidFill>
                  <a:schemeClr val="tx1"/>
                </a:solidFill>
                <a:latin typeface="Arial" pitchFamily="34" charset="0"/>
              </a:defRPr>
            </a:lvl1pPr>
            <a:lvl2pPr marL="419100" defTabSz="838200">
              <a:defRPr>
                <a:solidFill>
                  <a:schemeClr val="tx1"/>
                </a:solidFill>
                <a:latin typeface="Arial" pitchFamily="34" charset="0"/>
              </a:defRPr>
            </a:lvl2pPr>
            <a:lvl3pPr marL="838200" defTabSz="838200">
              <a:defRPr>
                <a:solidFill>
                  <a:schemeClr val="tx1"/>
                </a:solidFill>
                <a:latin typeface="Arial" pitchFamily="34" charset="0"/>
              </a:defRPr>
            </a:lvl3pPr>
            <a:lvl4pPr marL="1257300" defTabSz="838200">
              <a:defRPr>
                <a:solidFill>
                  <a:schemeClr val="tx1"/>
                </a:solidFill>
                <a:latin typeface="Arial" pitchFamily="34" charset="0"/>
              </a:defRPr>
            </a:lvl4pPr>
            <a:lvl5pPr marL="1676400" defTabSz="838200">
              <a:defRPr>
                <a:solidFill>
                  <a:schemeClr val="tx1"/>
                </a:solidFill>
                <a:latin typeface="Arial" pitchFamily="34" charset="0"/>
              </a:defRPr>
            </a:lvl5pPr>
            <a:lvl6pPr marL="2133600" defTabSz="838200" fontAlgn="base">
              <a:spcBef>
                <a:spcPct val="0"/>
              </a:spcBef>
              <a:spcAft>
                <a:spcPct val="0"/>
              </a:spcAft>
              <a:defRPr>
                <a:solidFill>
                  <a:schemeClr val="tx1"/>
                </a:solidFill>
                <a:latin typeface="Arial" pitchFamily="34" charset="0"/>
              </a:defRPr>
            </a:lvl6pPr>
            <a:lvl7pPr marL="2590800" defTabSz="838200" fontAlgn="base">
              <a:spcBef>
                <a:spcPct val="0"/>
              </a:spcBef>
              <a:spcAft>
                <a:spcPct val="0"/>
              </a:spcAft>
              <a:defRPr>
                <a:solidFill>
                  <a:schemeClr val="tx1"/>
                </a:solidFill>
                <a:latin typeface="Arial" pitchFamily="34" charset="0"/>
              </a:defRPr>
            </a:lvl7pPr>
            <a:lvl8pPr marL="3048000" defTabSz="838200" fontAlgn="base">
              <a:spcBef>
                <a:spcPct val="0"/>
              </a:spcBef>
              <a:spcAft>
                <a:spcPct val="0"/>
              </a:spcAft>
              <a:defRPr>
                <a:solidFill>
                  <a:schemeClr val="tx1"/>
                </a:solidFill>
                <a:latin typeface="Arial" pitchFamily="34" charset="0"/>
              </a:defRPr>
            </a:lvl8pPr>
            <a:lvl9pPr marL="3505200" defTabSz="838200" fontAlgn="base">
              <a:spcBef>
                <a:spcPct val="0"/>
              </a:spcBef>
              <a:spcAft>
                <a:spcPct val="0"/>
              </a:spcAft>
              <a:defRPr>
                <a:solidFill>
                  <a:schemeClr val="tx1"/>
                </a:solidFill>
                <a:latin typeface="Arial" pitchFamily="34" charset="0"/>
              </a:defRPr>
            </a:lvl9pPr>
          </a:lstStyle>
          <a:p>
            <a:pPr algn="just"/>
            <a:r>
              <a:rPr lang="tr-TR" sz="1800" dirty="0"/>
              <a:t>Günümüzde işletmeler, dijital dönüşüm süreçlerinde temel işlevlerini bütünleştirmek amacıyla Kurumsal Kaynak Planlama (ERP) sistemlerini yaygın olarak kullanmaktadır. ERP sistemleri, veri bütünlüğü, süreç şeffaflığı ve iç kontrol mekanizmalarının güçlendirilmesi açısından önemli avantajlar sunmaktadır. Ancak bu sistemlerin yoğun veri yapısı ve karar süreçlerindeki kritik rolü, bilgi teknolojileri denetimi kapsamında yeni risk alanlarını da beraberinde getirmektedir.</a:t>
            </a:r>
          </a:p>
          <a:p>
            <a:pPr algn="just"/>
            <a:r>
              <a:rPr lang="tr-TR" sz="1800" dirty="0"/>
              <a:t>Bu çalışma, ERP sistemlerinin bilgi teknolojileri denetimine sağladığı katkıları ortaya koymayı amaçlamaktadır. Bu kapsamda, ERP ortamında gerçekleştirilen simülasyonlar aracılığıyla elde edilen veriler denetim perspektifinden değerlendirilerek ilgili düzenlemeler ve standartlar çerçevesinde analiz edilecektir. Böylece, ERP sistemlerinin denetim süreçlerindeki rolü somut biçimde ortaya konulacaktır.</a:t>
            </a:r>
          </a:p>
        </p:txBody>
      </p:sp>
      <p:sp>
        <p:nvSpPr>
          <p:cNvPr id="23" name="TextBox 22">
            <a:extLst>
              <a:ext uri="{FF2B5EF4-FFF2-40B4-BE49-F238E27FC236}">
                <a16:creationId xmlns:a16="http://schemas.microsoft.com/office/drawing/2014/main" id="{57CA1230-8C79-6AA1-82E2-D472BA155386}"/>
              </a:ext>
            </a:extLst>
          </p:cNvPr>
          <p:cNvSpPr txBox="1"/>
          <p:nvPr/>
        </p:nvSpPr>
        <p:spPr>
          <a:xfrm>
            <a:off x="168970" y="16243864"/>
            <a:ext cx="1287874" cy="430887"/>
          </a:xfrm>
          <a:prstGeom prst="rect">
            <a:avLst/>
          </a:prstGeom>
          <a:noFill/>
        </p:spPr>
        <p:txBody>
          <a:bodyPr wrap="square">
            <a:spAutoFit/>
          </a:bodyPr>
          <a:lstStyle/>
          <a:p>
            <a:r>
              <a:rPr lang="tr-TR" sz="2200" b="1" dirty="0">
                <a:solidFill>
                  <a:schemeClr val="bg1"/>
                </a:solidFill>
                <a:cs typeface="Arial" panose="020B0604020202020204" pitchFamily="34" charset="0"/>
              </a:rPr>
              <a:t>GİRİŞ</a:t>
            </a:r>
            <a:endParaRPr lang="en-US" sz="2200" b="1" dirty="0">
              <a:solidFill>
                <a:schemeClr val="bg1"/>
              </a:solidFill>
              <a:cs typeface="Arial" panose="020B0604020202020204" pitchFamily="34" charset="0"/>
            </a:endParaRPr>
          </a:p>
        </p:txBody>
      </p:sp>
      <p:sp>
        <p:nvSpPr>
          <p:cNvPr id="24" name="Text Box 262">
            <a:extLst>
              <a:ext uri="{FF2B5EF4-FFF2-40B4-BE49-F238E27FC236}">
                <a16:creationId xmlns:a16="http://schemas.microsoft.com/office/drawing/2014/main" id="{901D516A-8C98-36C7-B24B-4C34FECE6C41}"/>
              </a:ext>
            </a:extLst>
          </p:cNvPr>
          <p:cNvSpPr txBox="1">
            <a:spLocks noChangeArrowheads="1"/>
          </p:cNvSpPr>
          <p:nvPr/>
        </p:nvSpPr>
        <p:spPr bwMode="auto">
          <a:xfrm>
            <a:off x="-100788" y="19953322"/>
            <a:ext cx="4089639" cy="490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prstDash val="sysDot"/>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740" tIns="93740" rIns="93740" bIns="93740" anchor="ctr" anchorCtr="1"/>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endParaRPr lang="en-US" sz="2200" b="1" dirty="0">
              <a:solidFill>
                <a:schemeClr val="bg1"/>
              </a:solidFill>
              <a:cs typeface="Arial" panose="020B0604020202020204" pitchFamily="34" charset="0"/>
            </a:endParaRPr>
          </a:p>
        </p:txBody>
      </p:sp>
      <p:sp>
        <p:nvSpPr>
          <p:cNvPr id="4" name="Text Box 269">
            <a:extLst>
              <a:ext uri="{FF2B5EF4-FFF2-40B4-BE49-F238E27FC236}">
                <a16:creationId xmlns:a16="http://schemas.microsoft.com/office/drawing/2014/main" id="{B4793AAF-A8DB-F64E-C959-6C121F4EDF37}"/>
              </a:ext>
            </a:extLst>
          </p:cNvPr>
          <p:cNvSpPr txBox="1">
            <a:spLocks noChangeArrowheads="1"/>
          </p:cNvSpPr>
          <p:nvPr/>
        </p:nvSpPr>
        <p:spPr bwMode="auto">
          <a:xfrm>
            <a:off x="13577021" y="22801830"/>
            <a:ext cx="4089639" cy="2104220"/>
          </a:xfrm>
          <a:prstGeom prst="rect">
            <a:avLst/>
          </a:prstGeom>
          <a:solidFill>
            <a:schemeClr val="bg1"/>
          </a:solidFill>
          <a:ln>
            <a:noFill/>
          </a:ln>
          <a:effectLst/>
        </p:spPr>
        <p:txBody>
          <a:bodyPr lIns="81815" tIns="81815" rIns="81815" bIns="81815">
            <a:spAutoFit/>
          </a:bodyPr>
          <a:lstStyle>
            <a:lvl1pPr defTabSz="838200">
              <a:defRPr>
                <a:solidFill>
                  <a:schemeClr val="tx1"/>
                </a:solidFill>
                <a:latin typeface="Arial" pitchFamily="34" charset="0"/>
              </a:defRPr>
            </a:lvl1pPr>
            <a:lvl2pPr marL="419100" defTabSz="838200">
              <a:defRPr>
                <a:solidFill>
                  <a:schemeClr val="tx1"/>
                </a:solidFill>
                <a:latin typeface="Arial" pitchFamily="34" charset="0"/>
              </a:defRPr>
            </a:lvl2pPr>
            <a:lvl3pPr marL="838200" defTabSz="838200">
              <a:defRPr>
                <a:solidFill>
                  <a:schemeClr val="tx1"/>
                </a:solidFill>
                <a:latin typeface="Arial" pitchFamily="34" charset="0"/>
              </a:defRPr>
            </a:lvl3pPr>
            <a:lvl4pPr marL="1257300" defTabSz="838200">
              <a:defRPr>
                <a:solidFill>
                  <a:schemeClr val="tx1"/>
                </a:solidFill>
                <a:latin typeface="Arial" pitchFamily="34" charset="0"/>
              </a:defRPr>
            </a:lvl4pPr>
            <a:lvl5pPr marL="1676400" defTabSz="838200">
              <a:defRPr>
                <a:solidFill>
                  <a:schemeClr val="tx1"/>
                </a:solidFill>
                <a:latin typeface="Arial" pitchFamily="34" charset="0"/>
              </a:defRPr>
            </a:lvl5pPr>
            <a:lvl6pPr marL="2133600" defTabSz="838200" fontAlgn="base">
              <a:spcBef>
                <a:spcPct val="0"/>
              </a:spcBef>
              <a:spcAft>
                <a:spcPct val="0"/>
              </a:spcAft>
              <a:defRPr>
                <a:solidFill>
                  <a:schemeClr val="tx1"/>
                </a:solidFill>
                <a:latin typeface="Arial" pitchFamily="34" charset="0"/>
              </a:defRPr>
            </a:lvl6pPr>
            <a:lvl7pPr marL="2590800" defTabSz="838200" fontAlgn="base">
              <a:spcBef>
                <a:spcPct val="0"/>
              </a:spcBef>
              <a:spcAft>
                <a:spcPct val="0"/>
              </a:spcAft>
              <a:defRPr>
                <a:solidFill>
                  <a:schemeClr val="tx1"/>
                </a:solidFill>
                <a:latin typeface="Arial" pitchFamily="34" charset="0"/>
              </a:defRPr>
            </a:lvl7pPr>
            <a:lvl8pPr marL="3048000" defTabSz="838200" fontAlgn="base">
              <a:spcBef>
                <a:spcPct val="0"/>
              </a:spcBef>
              <a:spcAft>
                <a:spcPct val="0"/>
              </a:spcAft>
              <a:defRPr>
                <a:solidFill>
                  <a:schemeClr val="tx1"/>
                </a:solidFill>
                <a:latin typeface="Arial" pitchFamily="34" charset="0"/>
              </a:defRPr>
            </a:lvl8pPr>
            <a:lvl9pPr marL="3505200" defTabSz="838200" fontAlgn="base">
              <a:spcBef>
                <a:spcPct val="0"/>
              </a:spcBef>
              <a:spcAft>
                <a:spcPct val="0"/>
              </a:spcAft>
              <a:defRPr>
                <a:solidFill>
                  <a:schemeClr val="tx1"/>
                </a:solidFill>
                <a:latin typeface="Arial" pitchFamily="34" charset="0"/>
              </a:defRPr>
            </a:lvl9pPr>
          </a:lstStyle>
          <a:p>
            <a:pPr defTabSz="1799719" fontAlgn="auto">
              <a:spcBef>
                <a:spcPts val="0"/>
              </a:spcBef>
              <a:spcAft>
                <a:spcPts val="0"/>
              </a:spcAft>
            </a:pPr>
            <a:r>
              <a:rPr lang="tr-TR" sz="1800" dirty="0" err="1"/>
              <a:t>Prof.Dr.Suat</a:t>
            </a:r>
            <a:r>
              <a:rPr lang="tr-TR" sz="1800" dirty="0"/>
              <a:t> Kara</a:t>
            </a:r>
          </a:p>
          <a:p>
            <a:pPr defTabSz="1799719" fontAlgn="auto">
              <a:spcBef>
                <a:spcPts val="0"/>
              </a:spcBef>
              <a:spcAft>
                <a:spcPts val="0"/>
              </a:spcAft>
            </a:pPr>
            <a:r>
              <a:rPr lang="tr-TR" sz="1800" dirty="0"/>
              <a:t>suatkara@balikesir.edu.tr</a:t>
            </a:r>
          </a:p>
          <a:p>
            <a:pPr defTabSz="1799719" fontAlgn="auto">
              <a:spcBef>
                <a:spcPts val="0"/>
              </a:spcBef>
              <a:spcAft>
                <a:spcPts val="0"/>
              </a:spcAft>
            </a:pPr>
            <a:r>
              <a:rPr lang="tr-TR" sz="1800" dirty="0"/>
              <a:t>Balıkesir Üniversitesi/İİBF</a:t>
            </a:r>
          </a:p>
          <a:p>
            <a:pPr defTabSz="1799719" fontAlgn="auto">
              <a:spcBef>
                <a:spcPts val="0"/>
              </a:spcBef>
              <a:spcAft>
                <a:spcPts val="0"/>
              </a:spcAft>
            </a:pPr>
            <a:endParaRPr lang="tr-TR" sz="1800" dirty="0"/>
          </a:p>
          <a:p>
            <a:pPr defTabSz="1799719" fontAlgn="auto">
              <a:spcBef>
                <a:spcPts val="0"/>
              </a:spcBef>
              <a:spcAft>
                <a:spcPts val="0"/>
              </a:spcAft>
            </a:pPr>
            <a:r>
              <a:rPr lang="tr-TR" sz="1800" dirty="0" err="1"/>
              <a:t>Öğr.Gör.Özlem</a:t>
            </a:r>
            <a:r>
              <a:rPr lang="tr-TR" sz="1800" dirty="0"/>
              <a:t> ERDİL</a:t>
            </a:r>
          </a:p>
          <a:p>
            <a:pPr defTabSz="1799719" fontAlgn="auto">
              <a:spcBef>
                <a:spcPts val="0"/>
              </a:spcBef>
              <a:spcAft>
                <a:spcPts val="0"/>
              </a:spcAft>
            </a:pPr>
            <a:r>
              <a:rPr lang="tr-TR" sz="1800" dirty="0"/>
              <a:t>ozlemerdil@balikesir.edu.tr</a:t>
            </a:r>
            <a:r>
              <a:rPr lang="en-US" sz="1800" dirty="0"/>
              <a:t> </a:t>
            </a:r>
            <a:endParaRPr lang="tr-TR" sz="1800" dirty="0"/>
          </a:p>
          <a:p>
            <a:pPr defTabSz="1799719" fontAlgn="auto">
              <a:spcBef>
                <a:spcPts val="0"/>
              </a:spcBef>
              <a:spcAft>
                <a:spcPts val="0"/>
              </a:spcAft>
            </a:pPr>
            <a:r>
              <a:rPr lang="tr-TR" sz="1800" dirty="0"/>
              <a:t>Balıkesir Üniversitesi/BMYO</a:t>
            </a:r>
          </a:p>
        </p:txBody>
      </p:sp>
      <p:sp>
        <p:nvSpPr>
          <p:cNvPr id="7" name="Text Box 262">
            <a:extLst>
              <a:ext uri="{FF2B5EF4-FFF2-40B4-BE49-F238E27FC236}">
                <a16:creationId xmlns:a16="http://schemas.microsoft.com/office/drawing/2014/main" id="{CB24358A-83E5-8910-20FF-8BD05539C74B}"/>
              </a:ext>
            </a:extLst>
          </p:cNvPr>
          <p:cNvSpPr txBox="1">
            <a:spLocks noChangeArrowheads="1"/>
          </p:cNvSpPr>
          <p:nvPr/>
        </p:nvSpPr>
        <p:spPr bwMode="auto">
          <a:xfrm>
            <a:off x="13433119" y="14602591"/>
            <a:ext cx="4089639" cy="490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prstDash val="sysDot"/>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740" tIns="93740" rIns="93740" bIns="93740" anchor="ctr" anchorCtr="1"/>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r>
              <a:rPr lang="tr-TR" sz="2200" b="1" dirty="0">
                <a:solidFill>
                  <a:schemeClr val="accent1">
                    <a:lumMod val="50000"/>
                  </a:schemeClr>
                </a:solidFill>
                <a:cs typeface="Arial" panose="020B0604020202020204" pitchFamily="34" charset="0"/>
              </a:rPr>
              <a:t>REFERANSLAR</a:t>
            </a:r>
            <a:endParaRPr lang="en-US" sz="2200" b="1" dirty="0">
              <a:solidFill>
                <a:schemeClr val="accent1">
                  <a:lumMod val="50000"/>
                </a:schemeClr>
              </a:solidFill>
              <a:cs typeface="Arial" panose="020B0604020202020204" pitchFamily="34" charset="0"/>
            </a:endParaRPr>
          </a:p>
        </p:txBody>
      </p:sp>
      <p:sp>
        <p:nvSpPr>
          <p:cNvPr id="17" name="Rectangle 16">
            <a:extLst>
              <a:ext uri="{FF2B5EF4-FFF2-40B4-BE49-F238E27FC236}">
                <a16:creationId xmlns:a16="http://schemas.microsoft.com/office/drawing/2014/main" id="{D891A40D-B6B9-F999-309C-E648FADDC1A7}"/>
              </a:ext>
            </a:extLst>
          </p:cNvPr>
          <p:cNvSpPr/>
          <p:nvPr/>
        </p:nvSpPr>
        <p:spPr>
          <a:xfrm>
            <a:off x="9345567" y="8934379"/>
            <a:ext cx="3613305" cy="6820634"/>
          </a:xfrm>
          <a:prstGeom prst="rect">
            <a:avLst/>
          </a:prstGeom>
          <a:pattFill prst="dotGrid">
            <a:fgClr>
              <a:schemeClr val="tx1"/>
            </a:fgClr>
            <a:bgClr>
              <a:schemeClr val="bg1"/>
            </a:bgClr>
          </a:patt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F1058E1C-3723-DFFA-D56D-71500331ABDC}"/>
              </a:ext>
            </a:extLst>
          </p:cNvPr>
          <p:cNvSpPr/>
          <p:nvPr/>
        </p:nvSpPr>
        <p:spPr>
          <a:xfrm>
            <a:off x="9335424" y="5279312"/>
            <a:ext cx="3613305" cy="2569210"/>
          </a:xfrm>
          <a:prstGeom prst="rect">
            <a:avLst/>
          </a:prstGeom>
          <a:pattFill prst="dotGrid">
            <a:fgClr>
              <a:schemeClr val="tx1"/>
            </a:fgClr>
            <a:bgClr>
              <a:schemeClr val="bg1"/>
            </a:bgClr>
          </a:patt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4CA26AE4-F481-321E-8DA3-A921A75EF70C}"/>
              </a:ext>
            </a:extLst>
          </p:cNvPr>
          <p:cNvSpPr/>
          <p:nvPr/>
        </p:nvSpPr>
        <p:spPr>
          <a:xfrm>
            <a:off x="9327924" y="16518738"/>
            <a:ext cx="3613305" cy="2569210"/>
          </a:xfrm>
          <a:prstGeom prst="rect">
            <a:avLst/>
          </a:prstGeom>
          <a:pattFill prst="dotGrid">
            <a:fgClr>
              <a:schemeClr val="tx1"/>
            </a:fgClr>
            <a:bgClr>
              <a:schemeClr val="bg1"/>
            </a:bgClr>
          </a:patt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03B5C62E-82F2-4A50-70DE-F088F43D0C03}"/>
              </a:ext>
            </a:extLst>
          </p:cNvPr>
          <p:cNvSpPr/>
          <p:nvPr/>
        </p:nvSpPr>
        <p:spPr>
          <a:xfrm>
            <a:off x="9355165" y="19851673"/>
            <a:ext cx="3613305" cy="2569210"/>
          </a:xfrm>
          <a:prstGeom prst="rect">
            <a:avLst/>
          </a:prstGeom>
          <a:pattFill prst="dotGrid">
            <a:fgClr>
              <a:schemeClr val="tx1"/>
            </a:fgClr>
            <a:bgClr>
              <a:schemeClr val="bg1"/>
            </a:bgClr>
          </a:patt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Resim 10">
            <a:extLst>
              <a:ext uri="{FF2B5EF4-FFF2-40B4-BE49-F238E27FC236}">
                <a16:creationId xmlns:a16="http://schemas.microsoft.com/office/drawing/2014/main" id="{235AC1E3-A631-B063-B645-FA8A5FB97DBC}"/>
              </a:ext>
            </a:extLst>
          </p:cNvPr>
          <p:cNvPicPr>
            <a:picLocks noChangeAspect="1"/>
          </p:cNvPicPr>
          <p:nvPr/>
        </p:nvPicPr>
        <p:blipFill>
          <a:blip r:embed="rId3"/>
          <a:stretch>
            <a:fillRect/>
          </a:stretch>
        </p:blipFill>
        <p:spPr>
          <a:xfrm>
            <a:off x="9335423" y="5279312"/>
            <a:ext cx="3613305" cy="2569210"/>
          </a:xfrm>
          <a:prstGeom prst="rect">
            <a:avLst/>
          </a:prstGeom>
        </p:spPr>
      </p:pic>
      <p:pic>
        <p:nvPicPr>
          <p:cNvPr id="15" name="Resim 14">
            <a:extLst>
              <a:ext uri="{FF2B5EF4-FFF2-40B4-BE49-F238E27FC236}">
                <a16:creationId xmlns:a16="http://schemas.microsoft.com/office/drawing/2014/main" id="{0EAF5412-2819-9F59-3A37-C1BFC987693E}"/>
              </a:ext>
            </a:extLst>
          </p:cNvPr>
          <p:cNvPicPr>
            <a:picLocks noChangeAspect="1"/>
          </p:cNvPicPr>
          <p:nvPr/>
        </p:nvPicPr>
        <p:blipFill>
          <a:blip r:embed="rId4"/>
          <a:stretch>
            <a:fillRect/>
          </a:stretch>
        </p:blipFill>
        <p:spPr>
          <a:xfrm>
            <a:off x="9364764" y="8934379"/>
            <a:ext cx="3594108" cy="6789808"/>
          </a:xfrm>
          <a:prstGeom prst="rect">
            <a:avLst/>
          </a:prstGeom>
        </p:spPr>
      </p:pic>
      <p:pic>
        <p:nvPicPr>
          <p:cNvPr id="27" name="Resim 26">
            <a:extLst>
              <a:ext uri="{FF2B5EF4-FFF2-40B4-BE49-F238E27FC236}">
                <a16:creationId xmlns:a16="http://schemas.microsoft.com/office/drawing/2014/main" id="{6332D02E-6CB4-D91B-9A70-2281C5BCAA28}"/>
              </a:ext>
            </a:extLst>
          </p:cNvPr>
          <p:cNvPicPr>
            <a:picLocks noChangeAspect="1"/>
          </p:cNvPicPr>
          <p:nvPr/>
        </p:nvPicPr>
        <p:blipFill>
          <a:blip r:embed="rId5"/>
          <a:stretch>
            <a:fillRect/>
          </a:stretch>
        </p:blipFill>
        <p:spPr>
          <a:xfrm>
            <a:off x="9345567" y="16540241"/>
            <a:ext cx="3595662" cy="2547707"/>
          </a:xfrm>
          <a:prstGeom prst="rect">
            <a:avLst/>
          </a:prstGeom>
        </p:spPr>
      </p:pic>
      <p:pic>
        <p:nvPicPr>
          <p:cNvPr id="29" name="Resim 28">
            <a:extLst>
              <a:ext uri="{FF2B5EF4-FFF2-40B4-BE49-F238E27FC236}">
                <a16:creationId xmlns:a16="http://schemas.microsoft.com/office/drawing/2014/main" id="{F444D10C-8A66-59B9-1C9F-14EF2176B508}"/>
              </a:ext>
            </a:extLst>
          </p:cNvPr>
          <p:cNvPicPr>
            <a:picLocks noChangeAspect="1"/>
          </p:cNvPicPr>
          <p:nvPr/>
        </p:nvPicPr>
        <p:blipFill>
          <a:blip r:embed="rId6"/>
          <a:stretch>
            <a:fillRect/>
          </a:stretch>
        </p:blipFill>
        <p:spPr>
          <a:xfrm>
            <a:off x="9380875" y="19863420"/>
            <a:ext cx="3587596" cy="2557463"/>
          </a:xfrm>
          <a:prstGeom prst="rect">
            <a:avLst/>
          </a:prstGeom>
        </p:spPr>
      </p:pic>
    </p:spTree>
  </p:cSld>
  <p:clrMapOvr>
    <a:masterClrMapping/>
  </p:clrMapOvr>
</p:sld>
</file>

<file path=ppt/theme/theme1.xml><?xml version="1.0" encoding="utf-8"?>
<a:theme xmlns:a="http://schemas.openxmlformats.org/drawingml/2006/main" name="Office Theme">
  <a:themeElements>
    <a:clrScheme name="Mavi Yeşil">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4751</TotalTime>
  <Words>1250</Words>
  <Application>Microsoft Office PowerPoint</Application>
  <PresentationFormat>Özel</PresentationFormat>
  <Paragraphs>46</Paragraphs>
  <Slides>1</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vt:i4>
      </vt:variant>
    </vt:vector>
  </HeadingPairs>
  <TitlesOfParts>
    <vt:vector size="4" baseType="lpstr">
      <vt:lpstr>Arial</vt:lpstr>
      <vt:lpstr>Calibri</vt:lpstr>
      <vt:lpstr>Office Theme</vt:lpstr>
      <vt:lpstr>PowerPoint Sunusu</vt:lpstr>
    </vt:vector>
  </TitlesOfParts>
  <Company>Genigraphics 800.790.4001</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Genigraphics Research Poster Template 1m x 1m</dc:title>
  <dc:creator>Genigraphics 800.790.4001</dc:creator>
  <dc:description>To order poster prints visit us at www.genigraphics.com</dc:description>
  <cp:lastModifiedBy>Özlem Erdil Toraman</cp:lastModifiedBy>
  <cp:revision>67</cp:revision>
  <dcterms:created xsi:type="dcterms:W3CDTF">2008-05-03T03:01:56Z</dcterms:created>
  <dcterms:modified xsi:type="dcterms:W3CDTF">2026-05-05T07:17:48Z</dcterms:modified>
</cp:coreProperties>
</file>