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sldIdLst>
    <p:sldId id="256" r:id="rId2"/>
  </p:sldIdLst>
  <p:sldSz cx="18000663" cy="25199975"/>
  <p:notesSz cx="7004050" cy="9283700"/>
  <p:defaultTextStyle>
    <a:defPPr>
      <a:defRPr lang="en-US"/>
    </a:defPPr>
    <a:lvl1pPr algn="l" rtl="0" fontAlgn="base">
      <a:spcBef>
        <a:spcPct val="0"/>
      </a:spcBef>
      <a:spcAft>
        <a:spcPct val="0"/>
      </a:spcAft>
      <a:defRPr sz="1740" kern="1200">
        <a:solidFill>
          <a:schemeClr val="tx1"/>
        </a:solidFill>
        <a:latin typeface="Arial" pitchFamily="34" charset="0"/>
        <a:ea typeface="+mn-ea"/>
        <a:cs typeface="+mn-cs"/>
      </a:defRPr>
    </a:lvl1pPr>
    <a:lvl2pPr marL="245424" algn="l" rtl="0" fontAlgn="base">
      <a:spcBef>
        <a:spcPct val="0"/>
      </a:spcBef>
      <a:spcAft>
        <a:spcPct val="0"/>
      </a:spcAft>
      <a:defRPr sz="1740" kern="1200">
        <a:solidFill>
          <a:schemeClr val="tx1"/>
        </a:solidFill>
        <a:latin typeface="Arial" pitchFamily="34" charset="0"/>
        <a:ea typeface="+mn-ea"/>
        <a:cs typeface="+mn-cs"/>
      </a:defRPr>
    </a:lvl2pPr>
    <a:lvl3pPr marL="490849" algn="l" rtl="0" fontAlgn="base">
      <a:spcBef>
        <a:spcPct val="0"/>
      </a:spcBef>
      <a:spcAft>
        <a:spcPct val="0"/>
      </a:spcAft>
      <a:defRPr sz="1740" kern="1200">
        <a:solidFill>
          <a:schemeClr val="tx1"/>
        </a:solidFill>
        <a:latin typeface="Arial" pitchFamily="34" charset="0"/>
        <a:ea typeface="+mn-ea"/>
        <a:cs typeface="+mn-cs"/>
      </a:defRPr>
    </a:lvl3pPr>
    <a:lvl4pPr marL="736274" algn="l" rtl="0" fontAlgn="base">
      <a:spcBef>
        <a:spcPct val="0"/>
      </a:spcBef>
      <a:spcAft>
        <a:spcPct val="0"/>
      </a:spcAft>
      <a:defRPr sz="1740" kern="1200">
        <a:solidFill>
          <a:schemeClr val="tx1"/>
        </a:solidFill>
        <a:latin typeface="Arial" pitchFamily="34" charset="0"/>
        <a:ea typeface="+mn-ea"/>
        <a:cs typeface="+mn-cs"/>
      </a:defRPr>
    </a:lvl4pPr>
    <a:lvl5pPr marL="981697" algn="l" rtl="0" fontAlgn="base">
      <a:spcBef>
        <a:spcPct val="0"/>
      </a:spcBef>
      <a:spcAft>
        <a:spcPct val="0"/>
      </a:spcAft>
      <a:defRPr sz="1740" kern="1200">
        <a:solidFill>
          <a:schemeClr val="tx1"/>
        </a:solidFill>
        <a:latin typeface="Arial" pitchFamily="34" charset="0"/>
        <a:ea typeface="+mn-ea"/>
        <a:cs typeface="+mn-cs"/>
      </a:defRPr>
    </a:lvl5pPr>
    <a:lvl6pPr marL="1227121" algn="l" defTabSz="490849" rtl="0" eaLnBrk="1" latinLnBrk="0" hangingPunct="1">
      <a:defRPr sz="1740" kern="1200">
        <a:solidFill>
          <a:schemeClr val="tx1"/>
        </a:solidFill>
        <a:latin typeface="Arial" pitchFamily="34" charset="0"/>
        <a:ea typeface="+mn-ea"/>
        <a:cs typeface="+mn-cs"/>
      </a:defRPr>
    </a:lvl6pPr>
    <a:lvl7pPr marL="1472546" algn="l" defTabSz="490849" rtl="0" eaLnBrk="1" latinLnBrk="0" hangingPunct="1">
      <a:defRPr sz="1740" kern="1200">
        <a:solidFill>
          <a:schemeClr val="tx1"/>
        </a:solidFill>
        <a:latin typeface="Arial" pitchFamily="34" charset="0"/>
        <a:ea typeface="+mn-ea"/>
        <a:cs typeface="+mn-cs"/>
      </a:defRPr>
    </a:lvl7pPr>
    <a:lvl8pPr marL="1717970" algn="l" defTabSz="490849" rtl="0" eaLnBrk="1" latinLnBrk="0" hangingPunct="1">
      <a:defRPr sz="1740" kern="1200">
        <a:solidFill>
          <a:schemeClr val="tx1"/>
        </a:solidFill>
        <a:latin typeface="Arial" pitchFamily="34" charset="0"/>
        <a:ea typeface="+mn-ea"/>
        <a:cs typeface="+mn-cs"/>
      </a:defRPr>
    </a:lvl8pPr>
    <a:lvl9pPr marL="1963394" algn="l" defTabSz="490849" rtl="0" eaLnBrk="1" latinLnBrk="0" hangingPunct="1">
      <a:defRPr sz="1740"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7937" userDrawn="1">
          <p15:clr>
            <a:srgbClr val="A4A3A4"/>
          </p15:clr>
        </p15:guide>
        <p15:guide id="2" pos="567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66EA4"/>
    <a:srgbClr val="EAEAEA"/>
    <a:srgbClr val="006699"/>
    <a:srgbClr val="CCECFF"/>
    <a:srgbClr val="F8F8F8"/>
    <a:srgbClr val="FFFF66"/>
    <a:srgbClr val="003A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92" autoAdjust="0"/>
    <p:restoredTop sz="94676" autoAdjust="0"/>
  </p:normalViewPr>
  <p:slideViewPr>
    <p:cSldViewPr>
      <p:cViewPr>
        <p:scale>
          <a:sx n="66" d="100"/>
          <a:sy n="66" d="100"/>
        </p:scale>
        <p:origin x="-198" y="-6888"/>
      </p:cViewPr>
      <p:guideLst>
        <p:guide orient="horz" pos="7937"/>
        <p:guide pos="567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Özlem Erdil Toraman" userId="b64d3bd205c2b7b3" providerId="LiveId" clId="{56A71188-1024-44AF-BDB9-174AF5DA917A}"/>
    <pc:docChg chg="modSld">
      <pc:chgData name="Özlem Erdil Toraman" userId="b64d3bd205c2b7b3" providerId="LiveId" clId="{56A71188-1024-44AF-BDB9-174AF5DA917A}" dt="2026-05-05T01:11:13.018" v="7" actId="1076"/>
      <pc:docMkLst>
        <pc:docMk/>
      </pc:docMkLst>
      <pc:sldChg chg="modSp mod">
        <pc:chgData name="Özlem Erdil Toraman" userId="b64d3bd205c2b7b3" providerId="LiveId" clId="{56A71188-1024-44AF-BDB9-174AF5DA917A}" dt="2026-05-05T01:11:13.018" v="7" actId="1076"/>
        <pc:sldMkLst>
          <pc:docMk/>
          <pc:sldMk cId="0" sldId="256"/>
        </pc:sldMkLst>
        <pc:spChg chg="mod">
          <ac:chgData name="Özlem Erdil Toraman" userId="b64d3bd205c2b7b3" providerId="LiveId" clId="{56A71188-1024-44AF-BDB9-174AF5DA917A}" dt="2026-05-05T01:11:04.775" v="6" actId="6549"/>
          <ac:spMkLst>
            <pc:docMk/>
            <pc:sldMk cId="0" sldId="256"/>
            <ac:spMk id="8" creationId="{EE12BA91-97A9-8E00-B99E-79604A0D3855}"/>
          </ac:spMkLst>
        </pc:spChg>
        <pc:spChg chg="mod">
          <ac:chgData name="Özlem Erdil Toraman" userId="b64d3bd205c2b7b3" providerId="LiveId" clId="{56A71188-1024-44AF-BDB9-174AF5DA917A}" dt="2026-05-05T01:11:13.018" v="7" actId="1076"/>
          <ac:spMkLst>
            <pc:docMk/>
            <pc:sldMk cId="0" sldId="256"/>
            <ac:spMk id="2310"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Instructions"/>
          <p:cNvSpPr/>
          <p:nvPr userDrawn="1"/>
        </p:nvSpPr>
        <p:spPr>
          <a:xfrm>
            <a:off x="-5625207" y="1"/>
            <a:ext cx="5250194" cy="2519997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740" tIns="93740" rIns="93740" bIns="93740"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984"/>
              </a:spcAft>
            </a:pPr>
            <a:r>
              <a:rPr lang="en-US" sz="3950" dirty="0">
                <a:solidFill>
                  <a:srgbClr val="7F7F7F"/>
                </a:solidFill>
                <a:latin typeface="Calibri" pitchFamily="34" charset="0"/>
                <a:cs typeface="Calibri" panose="020F0502020204030204" pitchFamily="34" charset="0"/>
              </a:rPr>
              <a:t>Poster Print Size:</a:t>
            </a:r>
            <a:endParaRPr sz="3950" dirty="0">
              <a:solidFill>
                <a:srgbClr val="7F7F7F"/>
              </a:solidFill>
              <a:latin typeface="Calibri" pitchFamily="34" charset="0"/>
              <a:cs typeface="Calibri" panose="020F0502020204030204" pitchFamily="34" charset="0"/>
            </a:endParaRPr>
          </a:p>
          <a:p>
            <a:pPr lvl="0">
              <a:spcBef>
                <a:spcPts val="0"/>
              </a:spcBef>
              <a:spcAft>
                <a:spcPts val="984"/>
              </a:spcAft>
            </a:pPr>
            <a:r>
              <a:rPr lang="en-US" sz="2600" dirty="0">
                <a:solidFill>
                  <a:srgbClr val="7F7F7F"/>
                </a:solidFill>
                <a:latin typeface="Calibri" pitchFamily="34" charset="0"/>
                <a:cs typeface="Calibri" panose="020F0502020204030204" pitchFamily="34" charset="0"/>
              </a:rPr>
              <a:t>This poster template is 1m (39.37”) high by 1m (39.37”) wide. It can be used to print any poster with a 1:1 aspect ratio.</a:t>
            </a:r>
          </a:p>
          <a:p>
            <a:pPr lvl="0">
              <a:spcBef>
                <a:spcPts val="0"/>
              </a:spcBef>
              <a:spcAft>
                <a:spcPts val="984"/>
              </a:spcAft>
            </a:pPr>
            <a:r>
              <a:rPr lang="en-US" sz="3950" dirty="0">
                <a:solidFill>
                  <a:srgbClr val="7F7F7F"/>
                </a:solidFill>
                <a:latin typeface="Calibri" pitchFamily="34" charset="0"/>
                <a:cs typeface="Calibri" panose="020F0502020204030204" pitchFamily="34" charset="0"/>
              </a:rPr>
              <a:t>Placeholders</a:t>
            </a:r>
            <a:r>
              <a:rPr sz="3950" dirty="0">
                <a:solidFill>
                  <a:srgbClr val="7F7F7F"/>
                </a:solidFill>
                <a:latin typeface="Calibri" pitchFamily="34" charset="0"/>
                <a:cs typeface="Calibri" panose="020F0502020204030204" pitchFamily="34" charset="0"/>
              </a:rPr>
              <a:t>:</a:t>
            </a:r>
          </a:p>
          <a:p>
            <a:pPr lvl="0">
              <a:spcBef>
                <a:spcPts val="0"/>
              </a:spcBef>
              <a:spcAft>
                <a:spcPts val="984"/>
              </a:spcAft>
            </a:pPr>
            <a:r>
              <a:rPr sz="2600" dirty="0">
                <a:solidFill>
                  <a:srgbClr val="7F7F7F"/>
                </a:solidFill>
                <a:latin typeface="Calibri" pitchFamily="34" charset="0"/>
                <a:cs typeface="Calibri" panose="020F0502020204030204" pitchFamily="34" charset="0"/>
              </a:rPr>
              <a:t>The </a:t>
            </a:r>
            <a:r>
              <a:rPr lang="en-US" sz="2600" dirty="0">
                <a:solidFill>
                  <a:srgbClr val="7F7F7F"/>
                </a:solidFill>
                <a:latin typeface="Calibri" pitchFamily="34" charset="0"/>
                <a:cs typeface="Calibri" panose="020F0502020204030204" pitchFamily="34" charset="0"/>
              </a:rPr>
              <a:t>various elements included</a:t>
            </a:r>
            <a:r>
              <a:rPr sz="2600" dirty="0">
                <a:solidFill>
                  <a:srgbClr val="7F7F7F"/>
                </a:solidFill>
                <a:latin typeface="Calibri" pitchFamily="34" charset="0"/>
                <a:cs typeface="Calibri" panose="020F0502020204030204" pitchFamily="34" charset="0"/>
              </a:rPr>
              <a:t> in this </a:t>
            </a:r>
            <a:r>
              <a:rPr lang="en-US" sz="2600" dirty="0">
                <a:solidFill>
                  <a:srgbClr val="7F7F7F"/>
                </a:solidFill>
                <a:latin typeface="Calibri" pitchFamily="34" charset="0"/>
                <a:cs typeface="Calibri" panose="020F0502020204030204" pitchFamily="34" charset="0"/>
              </a:rPr>
              <a:t>poster are ones</a:t>
            </a:r>
            <a:r>
              <a:rPr lang="en-US" sz="2600" baseline="0" dirty="0">
                <a:solidFill>
                  <a:srgbClr val="7F7F7F"/>
                </a:solidFill>
                <a:latin typeface="Calibri" pitchFamily="34" charset="0"/>
                <a:cs typeface="Calibri" panose="020F0502020204030204" pitchFamily="34" charset="0"/>
              </a:rPr>
              <a:t> we often see in medical, research, and scientific posters.</a:t>
            </a:r>
            <a:r>
              <a:rPr sz="2600" dirty="0">
                <a:solidFill>
                  <a:srgbClr val="7F7F7F"/>
                </a:solidFill>
                <a:latin typeface="Calibri" pitchFamily="34" charset="0"/>
                <a:cs typeface="Calibri" panose="020F0502020204030204" pitchFamily="34" charset="0"/>
              </a:rPr>
              <a:t> </a:t>
            </a:r>
            <a:r>
              <a:rPr lang="en-US" sz="2600" dirty="0">
                <a:solidFill>
                  <a:srgbClr val="7F7F7F"/>
                </a:solidFill>
                <a:latin typeface="Calibri" pitchFamily="34" charset="0"/>
                <a:cs typeface="Calibri" panose="020F0502020204030204" pitchFamily="34" charset="0"/>
              </a:rPr>
              <a:t>Feel</a:t>
            </a:r>
            <a:r>
              <a:rPr lang="en-US" sz="2600" baseline="0" dirty="0">
                <a:solidFill>
                  <a:srgbClr val="7F7F7F"/>
                </a:solidFill>
                <a:latin typeface="Calibri" pitchFamily="34" charset="0"/>
                <a:cs typeface="Calibri" panose="020F0502020204030204" pitchFamily="34" charset="0"/>
              </a:rPr>
              <a:t> free to edit, move,  add, and delete items, or change the layout to suit your needs. Always check with your conference organizer for specific requirements.</a:t>
            </a:r>
          </a:p>
          <a:p>
            <a:pPr lvl="0">
              <a:spcBef>
                <a:spcPts val="0"/>
              </a:spcBef>
              <a:spcAft>
                <a:spcPts val="984"/>
              </a:spcAft>
            </a:pPr>
            <a:r>
              <a:rPr lang="en-US" sz="3950" dirty="0">
                <a:solidFill>
                  <a:srgbClr val="7F7F7F"/>
                </a:solidFill>
                <a:latin typeface="Calibri" pitchFamily="34" charset="0"/>
                <a:cs typeface="Calibri" panose="020F0502020204030204" pitchFamily="34" charset="0"/>
              </a:rPr>
              <a:t>Image</a:t>
            </a:r>
            <a:r>
              <a:rPr lang="en-US" sz="3950" baseline="0" dirty="0">
                <a:solidFill>
                  <a:srgbClr val="7F7F7F"/>
                </a:solidFill>
                <a:latin typeface="Calibri" pitchFamily="34" charset="0"/>
                <a:cs typeface="Calibri" panose="020F0502020204030204" pitchFamily="34" charset="0"/>
              </a:rPr>
              <a:t> Quality</a:t>
            </a:r>
            <a:r>
              <a:rPr lang="en-US" sz="3950" dirty="0">
                <a:solidFill>
                  <a:srgbClr val="7F7F7F"/>
                </a:solidFill>
                <a:latin typeface="Calibri" pitchFamily="34" charset="0"/>
                <a:cs typeface="Calibri" panose="020F0502020204030204" pitchFamily="34" charset="0"/>
              </a:rPr>
              <a:t>:</a:t>
            </a:r>
          </a:p>
          <a:p>
            <a:pPr lvl="0">
              <a:spcBef>
                <a:spcPts val="0"/>
              </a:spcBef>
              <a:spcAft>
                <a:spcPts val="984"/>
              </a:spcAft>
            </a:pPr>
            <a:r>
              <a:rPr lang="en-US" sz="2600" dirty="0">
                <a:solidFill>
                  <a:srgbClr val="7F7F7F"/>
                </a:solidFill>
                <a:latin typeface="Calibri" pitchFamily="34" charset="0"/>
                <a:cs typeface="Calibri" panose="020F0502020204030204" pitchFamily="34" charset="0"/>
              </a:rPr>
              <a:t>You can place digital photos or logo art in your poster file by selecting the </a:t>
            </a:r>
            <a:r>
              <a:rPr lang="en-US" sz="2600" b="1" dirty="0">
                <a:solidFill>
                  <a:srgbClr val="7F7F7F"/>
                </a:solidFill>
                <a:latin typeface="Calibri" pitchFamily="34" charset="0"/>
                <a:cs typeface="Calibri" panose="020F0502020204030204" pitchFamily="34" charset="0"/>
              </a:rPr>
              <a:t>Insert, Picture</a:t>
            </a:r>
            <a:r>
              <a:rPr lang="en-US" sz="2600" dirty="0">
                <a:solidFill>
                  <a:srgbClr val="7F7F7F"/>
                </a:solidFill>
                <a:latin typeface="Calibri" pitchFamily="34" charset="0"/>
                <a:cs typeface="Calibri" panose="020F0502020204030204" pitchFamily="34" charset="0"/>
              </a:rPr>
              <a:t> command, or by using standard copy &amp; paste. For best results, all graphic elements should be at least </a:t>
            </a:r>
            <a:r>
              <a:rPr lang="en-US" sz="2600" b="1" dirty="0">
                <a:solidFill>
                  <a:srgbClr val="7F7F7F"/>
                </a:solidFill>
                <a:latin typeface="Calibri" pitchFamily="34" charset="0"/>
                <a:cs typeface="Calibri" panose="020F0502020204030204" pitchFamily="34" charset="0"/>
              </a:rPr>
              <a:t>150-200 pixels per inch in their final printed size</a:t>
            </a:r>
            <a:r>
              <a:rPr lang="en-US" sz="2600" dirty="0">
                <a:solidFill>
                  <a:srgbClr val="7F7F7F"/>
                </a:solidFill>
                <a:latin typeface="Calibri" pitchFamily="34" charset="0"/>
                <a:cs typeface="Calibri" panose="020F0502020204030204" pitchFamily="34" charset="0"/>
              </a:rPr>
              <a:t>. For instance, a 1600 x 1200 pixel</a:t>
            </a:r>
            <a:r>
              <a:rPr lang="en-US" sz="2600" baseline="0" dirty="0">
                <a:solidFill>
                  <a:srgbClr val="7F7F7F"/>
                </a:solidFill>
                <a:latin typeface="Calibri" pitchFamily="34" charset="0"/>
                <a:cs typeface="Calibri" panose="020F0502020204030204" pitchFamily="34" charset="0"/>
              </a:rPr>
              <a:t> photo will usually look fine up to </a:t>
            </a:r>
            <a:r>
              <a:rPr lang="en-US" sz="2600" dirty="0">
                <a:solidFill>
                  <a:srgbClr val="7F7F7F"/>
                </a:solidFill>
                <a:latin typeface="Calibri" pitchFamily="34" charset="0"/>
                <a:cs typeface="Calibri" panose="020F0502020204030204" pitchFamily="34" charset="0"/>
              </a:rPr>
              <a:t>8“-10” wide on your printed poster.</a:t>
            </a:r>
          </a:p>
          <a:p>
            <a:pPr lvl="0">
              <a:spcBef>
                <a:spcPts val="0"/>
              </a:spcBef>
              <a:spcAft>
                <a:spcPts val="984"/>
              </a:spcAft>
            </a:pPr>
            <a:r>
              <a:rPr lang="en-US" sz="2600" dirty="0">
                <a:solidFill>
                  <a:srgbClr val="7F7F7F"/>
                </a:solidFill>
                <a:latin typeface="Calibri" pitchFamily="34" charset="0"/>
                <a:cs typeface="Calibri" panose="020F0502020204030204" pitchFamily="34" charset="0"/>
              </a:rPr>
              <a:t>To preview the print quality of images, select a magnification of 100% when previewing your poster. This will give you a good idea of what it will look like in print. If you are laying out a large poster and using half-scale dimensions, be sure to preview your graphics at 200% to see them at their final printed size.</a:t>
            </a:r>
          </a:p>
          <a:p>
            <a:pPr lvl="0">
              <a:spcBef>
                <a:spcPts val="0"/>
              </a:spcBef>
              <a:spcAft>
                <a:spcPts val="984"/>
              </a:spcAft>
            </a:pPr>
            <a:r>
              <a:rPr lang="en-US" sz="2600" dirty="0">
                <a:solidFill>
                  <a:srgbClr val="7F7F7F"/>
                </a:solidFill>
                <a:latin typeface="Calibri" pitchFamily="34" charset="0"/>
                <a:cs typeface="Calibri" panose="020F0502020204030204" pitchFamily="34" charset="0"/>
              </a:rPr>
              <a:t>Please note that graphics from websites (such as the logo on your hospital's or university's home page) will only be 72dpi and not suitable for printing.</a:t>
            </a:r>
          </a:p>
          <a:p>
            <a:pPr lvl="0" algn="ctr">
              <a:spcBef>
                <a:spcPts val="0"/>
              </a:spcBef>
              <a:spcAft>
                <a:spcPts val="984"/>
              </a:spcAft>
            </a:pPr>
            <a:br>
              <a:rPr lang="en-US" sz="1950" dirty="0">
                <a:solidFill>
                  <a:srgbClr val="7F7F7F"/>
                </a:solidFill>
                <a:latin typeface="Calibri" pitchFamily="34" charset="0"/>
                <a:cs typeface="Calibri" panose="020F0502020204030204" pitchFamily="34" charset="0"/>
              </a:rPr>
            </a:br>
            <a:r>
              <a:rPr lang="en-US" sz="1950" dirty="0">
                <a:solidFill>
                  <a:srgbClr val="7F7F7F"/>
                </a:solidFill>
                <a:latin typeface="Calibri" pitchFamily="34" charset="0"/>
                <a:cs typeface="Calibri" panose="020F0502020204030204" pitchFamily="34" charset="0"/>
              </a:rPr>
              <a:t>[This sidebar area does not print.]</a:t>
            </a:r>
          </a:p>
        </p:txBody>
      </p:sp>
      <p:grpSp>
        <p:nvGrpSpPr>
          <p:cNvPr id="3" name="Group 2"/>
          <p:cNvGrpSpPr/>
          <p:nvPr userDrawn="1"/>
        </p:nvGrpSpPr>
        <p:grpSpPr>
          <a:xfrm>
            <a:off x="18375676" y="1"/>
            <a:ext cx="5250194" cy="25199975"/>
            <a:chOff x="33832800" y="0"/>
            <a:chExt cx="12801600" cy="43891200"/>
          </a:xfrm>
        </p:grpSpPr>
        <p:sp>
          <p:nvSpPr>
            <p:cNvPr id="4" name="Instructions"/>
            <p:cNvSpPr/>
            <p:nvPr userDrawn="1"/>
          </p:nvSpPr>
          <p:spPr>
            <a:xfrm>
              <a:off x="33832800" y="0"/>
              <a:ext cx="12801600" cy="43891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984"/>
                </a:spcAft>
              </a:pPr>
              <a:r>
                <a:rPr lang="en-US" sz="3950" dirty="0">
                  <a:solidFill>
                    <a:schemeClr val="bg1">
                      <a:lumMod val="50000"/>
                    </a:schemeClr>
                  </a:solidFill>
                  <a:latin typeface="Calibri" pitchFamily="34" charset="0"/>
                  <a:cs typeface="Calibri" panose="020F0502020204030204" pitchFamily="34" charset="0"/>
                </a:rPr>
                <a:t>Change</a:t>
              </a:r>
              <a:r>
                <a:rPr lang="en-US" sz="3950" baseline="0" dirty="0">
                  <a:solidFill>
                    <a:schemeClr val="bg1">
                      <a:lumMod val="50000"/>
                    </a:schemeClr>
                  </a:solidFill>
                  <a:latin typeface="Calibri" pitchFamily="34" charset="0"/>
                  <a:cs typeface="Calibri" panose="020F0502020204030204" pitchFamily="34" charset="0"/>
                </a:rPr>
                <a:t> Color Theme</a:t>
              </a:r>
              <a:r>
                <a:rPr lang="en-US" sz="3950" dirty="0">
                  <a:solidFill>
                    <a:schemeClr val="bg1">
                      <a:lumMod val="50000"/>
                    </a:schemeClr>
                  </a:solidFill>
                  <a:latin typeface="Calibri" pitchFamily="34" charset="0"/>
                  <a:cs typeface="Calibri" panose="020F0502020204030204" pitchFamily="34" charset="0"/>
                </a:rPr>
                <a:t>:</a:t>
              </a:r>
              <a:endParaRPr sz="395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r>
                <a:rPr lang="en-US" sz="2700" dirty="0">
                  <a:solidFill>
                    <a:schemeClr val="bg1">
                      <a:lumMod val="50000"/>
                    </a:schemeClr>
                  </a:solidFill>
                  <a:latin typeface="Calibri" pitchFamily="34" charset="0"/>
                  <a:cs typeface="Calibri" panose="020F0502020204030204" pitchFamily="34" charset="0"/>
                </a:rPr>
                <a:t>This template is designed to use the built-in color themes in</a:t>
              </a:r>
              <a:r>
                <a:rPr lang="en-US" sz="2700" baseline="0" dirty="0">
                  <a:solidFill>
                    <a:schemeClr val="bg1">
                      <a:lumMod val="50000"/>
                    </a:schemeClr>
                  </a:solidFill>
                  <a:latin typeface="Calibri" pitchFamily="34" charset="0"/>
                  <a:cs typeface="Calibri" panose="020F0502020204030204" pitchFamily="34" charset="0"/>
                </a:rPr>
                <a:t> the newer versions of PowerPoint.</a:t>
              </a:r>
            </a:p>
            <a:p>
              <a:pPr lvl="0">
                <a:spcBef>
                  <a:spcPts val="0"/>
                </a:spcBef>
                <a:spcAft>
                  <a:spcPts val="984"/>
                </a:spcAft>
              </a:pPr>
              <a:r>
                <a:rPr lang="en-US" sz="2700" baseline="0" dirty="0">
                  <a:solidFill>
                    <a:schemeClr val="bg1">
                      <a:lumMod val="50000"/>
                    </a:schemeClr>
                  </a:solidFill>
                  <a:latin typeface="Calibri" pitchFamily="34" charset="0"/>
                  <a:cs typeface="Calibri" panose="020F0502020204030204" pitchFamily="34" charset="0"/>
                </a:rPr>
                <a:t>To change the color theme, select the </a:t>
              </a:r>
              <a:r>
                <a:rPr lang="en-US" sz="2700" b="1" baseline="0" dirty="0">
                  <a:solidFill>
                    <a:schemeClr val="bg1">
                      <a:lumMod val="50000"/>
                    </a:schemeClr>
                  </a:solidFill>
                  <a:latin typeface="Calibri" pitchFamily="34" charset="0"/>
                  <a:cs typeface="Calibri" panose="020F0502020204030204" pitchFamily="34" charset="0"/>
                </a:rPr>
                <a:t>Design</a:t>
              </a:r>
              <a:r>
                <a:rPr lang="en-US" sz="2700" baseline="0" dirty="0">
                  <a:solidFill>
                    <a:schemeClr val="bg1">
                      <a:lumMod val="50000"/>
                    </a:schemeClr>
                  </a:solidFill>
                  <a:latin typeface="Calibri" pitchFamily="34" charset="0"/>
                  <a:cs typeface="Calibri" panose="020F0502020204030204" pitchFamily="34" charset="0"/>
                </a:rPr>
                <a:t> tab, then select the </a:t>
              </a:r>
              <a:r>
                <a:rPr lang="en-US" sz="2700" b="1" baseline="0" dirty="0">
                  <a:solidFill>
                    <a:schemeClr val="bg1">
                      <a:lumMod val="50000"/>
                    </a:schemeClr>
                  </a:solidFill>
                  <a:latin typeface="Calibri" pitchFamily="34" charset="0"/>
                  <a:cs typeface="Calibri" panose="020F0502020204030204" pitchFamily="34" charset="0"/>
                </a:rPr>
                <a:t>Colors</a:t>
              </a:r>
              <a:r>
                <a:rPr lang="en-US" sz="2700" baseline="0" dirty="0">
                  <a:solidFill>
                    <a:schemeClr val="bg1">
                      <a:lumMod val="50000"/>
                    </a:schemeClr>
                  </a:solidFill>
                  <a:latin typeface="Calibri" pitchFamily="34" charset="0"/>
                  <a:cs typeface="Calibri" panose="020F0502020204030204" pitchFamily="34" charset="0"/>
                </a:rPr>
                <a:t> drop-down list.</a:t>
              </a: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r>
                <a:rPr lang="en-US" sz="2700" baseline="0" dirty="0">
                  <a:solidFill>
                    <a:schemeClr val="bg1">
                      <a:lumMod val="50000"/>
                    </a:schemeClr>
                  </a:solidFill>
                  <a:latin typeface="Calibri" pitchFamily="34" charset="0"/>
                  <a:cs typeface="Calibri" panose="020F0502020204030204" pitchFamily="34" charset="0"/>
                </a:rPr>
                <a:t>The default color theme for this template is “Office”, so you can always return to that after trying some of the alternatives.</a:t>
              </a:r>
            </a:p>
            <a:p>
              <a:pPr lvl="0">
                <a:spcBef>
                  <a:spcPts val="0"/>
                </a:spcBef>
                <a:spcAft>
                  <a:spcPts val="984"/>
                </a:spcAft>
              </a:pPr>
              <a:r>
                <a:rPr lang="en-US" sz="3950" dirty="0">
                  <a:solidFill>
                    <a:schemeClr val="bg1">
                      <a:lumMod val="50000"/>
                    </a:schemeClr>
                  </a:solidFill>
                  <a:latin typeface="Calibri" pitchFamily="34" charset="0"/>
                  <a:cs typeface="Calibri" panose="020F0502020204030204" pitchFamily="34" charset="0"/>
                </a:rPr>
                <a:t>Printing Your Poster:</a:t>
              </a:r>
            </a:p>
            <a:p>
              <a:pPr lvl="0">
                <a:spcBef>
                  <a:spcPts val="0"/>
                </a:spcBef>
                <a:spcAft>
                  <a:spcPts val="984"/>
                </a:spcAft>
              </a:pPr>
              <a:r>
                <a:rPr lang="en-US" sz="2700" dirty="0">
                  <a:solidFill>
                    <a:schemeClr val="bg1">
                      <a:lumMod val="50000"/>
                    </a:schemeClr>
                  </a:solidFill>
                  <a:latin typeface="Calibri" pitchFamily="34" charset="0"/>
                  <a:cs typeface="Calibri" panose="020F0502020204030204" pitchFamily="34" charset="0"/>
                </a:rPr>
                <a:t>Once your poster file is ready, visit</a:t>
              </a:r>
              <a:r>
                <a:rPr lang="en-US" sz="2700" baseline="0" dirty="0">
                  <a:solidFill>
                    <a:schemeClr val="bg1">
                      <a:lumMod val="50000"/>
                    </a:schemeClr>
                  </a:solidFill>
                  <a:latin typeface="Calibri" pitchFamily="34" charset="0"/>
                  <a:cs typeface="Calibri" panose="020F0502020204030204" pitchFamily="34" charset="0"/>
                </a:rPr>
                <a:t> </a:t>
              </a:r>
              <a:r>
                <a:rPr lang="en-US" sz="2700" b="1" baseline="0" dirty="0">
                  <a:solidFill>
                    <a:schemeClr val="bg1">
                      <a:lumMod val="50000"/>
                    </a:schemeClr>
                  </a:solidFill>
                  <a:latin typeface="Calibri" pitchFamily="34" charset="0"/>
                  <a:cs typeface="Calibri" panose="020F0502020204030204" pitchFamily="34" charset="0"/>
                </a:rPr>
                <a:t>www.genigraphics.com</a:t>
              </a:r>
              <a:r>
                <a:rPr lang="en-US" sz="2700" baseline="0" dirty="0">
                  <a:solidFill>
                    <a:schemeClr val="bg1">
                      <a:lumMod val="50000"/>
                    </a:schemeClr>
                  </a:solidFill>
                  <a:latin typeface="Calibri" pitchFamily="34" charset="0"/>
                  <a:cs typeface="Calibri" panose="020F0502020204030204" pitchFamily="34" charset="0"/>
                </a:rPr>
                <a:t> to order a high-quality, affordable poster print. Every order receives a free design review and we can delivery as fast as next business day within the US and Canada. </a:t>
              </a:r>
            </a:p>
            <a:p>
              <a:pPr lvl="0">
                <a:spcBef>
                  <a:spcPts val="0"/>
                </a:spcBef>
                <a:spcAft>
                  <a:spcPts val="984"/>
                </a:spcAft>
              </a:pPr>
              <a:r>
                <a:rPr lang="en-US" sz="2700" baseline="0" dirty="0">
                  <a:solidFill>
                    <a:schemeClr val="bg1">
                      <a:lumMod val="50000"/>
                    </a:schemeClr>
                  </a:solidFill>
                  <a:latin typeface="Calibri" pitchFamily="34" charset="0"/>
                  <a:cs typeface="Calibri" panose="020F0502020204030204" pitchFamily="34" charset="0"/>
                </a:rPr>
                <a:t>Genigraphics® has been producing output from PowerPoint® longer than anyone in the industry; dating back to when we helped Microsoft® design the PowerPoint® software. </a:t>
              </a:r>
            </a:p>
            <a:p>
              <a:pPr lvl="0">
                <a:spcBef>
                  <a:spcPts val="0"/>
                </a:spcBef>
                <a:spcAft>
                  <a:spcPts val="0"/>
                </a:spcAft>
              </a:pPr>
              <a:endParaRPr lang="en-US" sz="2400" baseline="0" dirty="0">
                <a:solidFill>
                  <a:schemeClr val="bg1">
                    <a:lumMod val="50000"/>
                  </a:schemeClr>
                </a:solidFill>
                <a:latin typeface="Calibri" pitchFamily="34" charset="0"/>
                <a:cs typeface="Calibri" panose="020F0502020204030204" pitchFamily="34" charset="0"/>
              </a:endParaRPr>
            </a:p>
            <a:p>
              <a:pPr lvl="0" algn="ctr">
                <a:spcBef>
                  <a:spcPts val="0"/>
                </a:spcBef>
                <a:spcAft>
                  <a:spcPts val="0"/>
                </a:spcAft>
              </a:pPr>
              <a:r>
                <a:rPr lang="en-US" sz="2700" baseline="0" dirty="0">
                  <a:solidFill>
                    <a:schemeClr val="bg1">
                      <a:lumMod val="50000"/>
                    </a:schemeClr>
                  </a:solidFill>
                  <a:latin typeface="Calibri" pitchFamily="34" charset="0"/>
                  <a:cs typeface="Calibri" panose="020F0502020204030204" pitchFamily="34" charset="0"/>
                </a:rPr>
                <a:t>US and Canada:  1-800-790-4001</a:t>
              </a:r>
              <a:br>
                <a:rPr lang="en-US" sz="2700" baseline="0" dirty="0">
                  <a:solidFill>
                    <a:schemeClr val="bg1">
                      <a:lumMod val="50000"/>
                    </a:schemeClr>
                  </a:solidFill>
                  <a:latin typeface="Calibri" pitchFamily="34" charset="0"/>
                  <a:cs typeface="Calibri" panose="020F0502020204030204" pitchFamily="34" charset="0"/>
                </a:rPr>
              </a:br>
              <a:r>
                <a:rPr lang="en-US" sz="2700" baseline="0" dirty="0">
                  <a:solidFill>
                    <a:schemeClr val="bg1">
                      <a:lumMod val="50000"/>
                    </a:schemeClr>
                  </a:solidFill>
                  <a:latin typeface="Calibri" pitchFamily="34" charset="0"/>
                  <a:cs typeface="Calibri" panose="020F0502020204030204" pitchFamily="34" charset="0"/>
                </a:rPr>
                <a:t>Email: info@genigraphics.com</a:t>
              </a:r>
            </a:p>
            <a:p>
              <a:pPr lvl="0" algn="ctr">
                <a:spcBef>
                  <a:spcPts val="0"/>
                </a:spcBef>
                <a:spcAft>
                  <a:spcPts val="0"/>
                </a:spcAft>
              </a:pPr>
              <a:br>
                <a:rPr lang="en-US" sz="1950" dirty="0">
                  <a:solidFill>
                    <a:schemeClr val="bg1">
                      <a:lumMod val="50000"/>
                    </a:schemeClr>
                  </a:solidFill>
                  <a:latin typeface="Calibri" pitchFamily="34" charset="0"/>
                  <a:cs typeface="Calibri" panose="020F0502020204030204" pitchFamily="34" charset="0"/>
                </a:rPr>
              </a:br>
              <a:r>
                <a:rPr lang="en-US" sz="1950" dirty="0">
                  <a:solidFill>
                    <a:schemeClr val="bg1">
                      <a:lumMod val="50000"/>
                    </a:schemeClr>
                  </a:solidFill>
                  <a:latin typeface="Calibri" pitchFamily="34" charset="0"/>
                  <a:cs typeface="Calibri" panose="020F0502020204030204" pitchFamily="34" charset="0"/>
                </a:rPr>
                <a:t>[This sidebar area does not print.]</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81342" y="9260274"/>
              <a:ext cx="11904515" cy="10246926"/>
            </a:xfrm>
            <a:prstGeom prst="rect">
              <a:avLst/>
            </a:prstGeom>
          </p:spPr>
        </p:pic>
      </p:grpSp>
    </p:spTree>
    <p:extLst>
      <p:ext uri="{BB962C8B-B14F-4D97-AF65-F5344CB8AC3E}">
        <p14:creationId xmlns:p14="http://schemas.microsoft.com/office/powerpoint/2010/main" val="13110488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Rectangle 7"/>
          <p:cNvSpPr>
            <a:spLocks noChangeArrowheads="1"/>
          </p:cNvSpPr>
          <p:nvPr userDrawn="1"/>
        </p:nvSpPr>
        <p:spPr bwMode="auto">
          <a:xfrm>
            <a:off x="1" y="3434373"/>
            <a:ext cx="3762922" cy="21763615"/>
          </a:xfrm>
          <a:prstGeom prst="rect">
            <a:avLst/>
          </a:prstGeom>
          <a:solidFill>
            <a:schemeClr val="accent1">
              <a:lumMod val="75000"/>
            </a:schemeClr>
          </a:solidFill>
          <a:ln>
            <a:noFill/>
          </a:ln>
          <a:effectLst/>
        </p:spPr>
        <p:txBody>
          <a:bodyPr wrap="none" lIns="187479" tIns="93740" rIns="187479" bIns="187479"/>
          <a:lstStyle/>
          <a:p>
            <a:pPr algn="ctr" defTabSz="1799566"/>
            <a:endParaRPr lang="en-US" sz="1950" dirty="0">
              <a:latin typeface="Calibri" pitchFamily="34" charset="0"/>
            </a:endParaRPr>
          </a:p>
        </p:txBody>
      </p:sp>
      <p:sp>
        <p:nvSpPr>
          <p:cNvPr id="8" name="Rectangle 8"/>
          <p:cNvSpPr>
            <a:spLocks noChangeArrowheads="1"/>
          </p:cNvSpPr>
          <p:nvPr userDrawn="1"/>
        </p:nvSpPr>
        <p:spPr bwMode="auto">
          <a:xfrm>
            <a:off x="3762212" y="1"/>
            <a:ext cx="14236888" cy="3435366"/>
          </a:xfrm>
          <a:prstGeom prst="rect">
            <a:avLst/>
          </a:prstGeom>
          <a:solidFill>
            <a:schemeClr val="accent1">
              <a:lumMod val="75000"/>
            </a:schemeClr>
          </a:solidFill>
          <a:ln>
            <a:noFill/>
          </a:ln>
          <a:effectLst/>
        </p:spPr>
        <p:txBody>
          <a:bodyPr wrap="none" lIns="204538" tIns="204538" rIns="204538" bIns="204538"/>
          <a:lstStyle/>
          <a:p>
            <a:endParaRPr lang="en-US" sz="870" dirty="0">
              <a:latin typeface="Calibri" pitchFamily="34" charset="0"/>
            </a:endParaRPr>
          </a:p>
        </p:txBody>
      </p:sp>
      <p:sp>
        <p:nvSpPr>
          <p:cNvPr id="9" name="Rectangle 9"/>
          <p:cNvSpPr>
            <a:spLocks noChangeArrowheads="1"/>
          </p:cNvSpPr>
          <p:nvPr userDrawn="1"/>
        </p:nvSpPr>
        <p:spPr bwMode="auto">
          <a:xfrm>
            <a:off x="3762212" y="3434373"/>
            <a:ext cx="14236888" cy="21763615"/>
          </a:xfrm>
          <a:prstGeom prst="rect">
            <a:avLst/>
          </a:prstGeom>
          <a:solidFill>
            <a:schemeClr val="bg2"/>
          </a:solidFill>
          <a:ln>
            <a:noFill/>
          </a:ln>
          <a:effectLst/>
        </p:spPr>
        <p:txBody>
          <a:bodyPr wrap="none" lIns="204538" tIns="204538" rIns="204538" bIns="204538"/>
          <a:lstStyle/>
          <a:p>
            <a:endParaRPr lang="en-US" sz="870" dirty="0">
              <a:latin typeface="Calibri" pitchFamily="34" charset="0"/>
            </a:endParaRPr>
          </a:p>
        </p:txBody>
      </p:sp>
      <p:sp>
        <p:nvSpPr>
          <p:cNvPr id="10" name="Line 11"/>
          <p:cNvSpPr>
            <a:spLocks noChangeShapeType="1"/>
          </p:cNvSpPr>
          <p:nvPr userDrawn="1"/>
        </p:nvSpPr>
        <p:spPr bwMode="auto">
          <a:xfrm>
            <a:off x="3762212" y="0"/>
            <a:ext cx="0" cy="2519202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40907" tIns="20454" rIns="40907" bIns="20454"/>
          <a:lstStyle/>
          <a:p>
            <a:endParaRPr lang="en-US" sz="870" dirty="0">
              <a:latin typeface="Calibri" pitchFamily="34" charset="0"/>
            </a:endParaRPr>
          </a:p>
        </p:txBody>
      </p:sp>
      <p:sp>
        <p:nvSpPr>
          <p:cNvPr id="11" name="Line 12"/>
          <p:cNvSpPr>
            <a:spLocks noChangeShapeType="1"/>
          </p:cNvSpPr>
          <p:nvPr userDrawn="1"/>
        </p:nvSpPr>
        <p:spPr bwMode="auto">
          <a:xfrm>
            <a:off x="1" y="3434371"/>
            <a:ext cx="17994981"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40907" tIns="20454" rIns="40907" bIns="20454"/>
          <a:lstStyle/>
          <a:p>
            <a:endParaRPr lang="en-US" sz="870" dirty="0">
              <a:latin typeface="Calibri" pitchFamily="34" charset="0"/>
            </a:endParaRPr>
          </a:p>
        </p:txBody>
      </p:sp>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287109" y="25028287"/>
            <a:ext cx="2648834" cy="130150"/>
          </a:xfrm>
          <a:prstGeom prst="rect">
            <a:avLst/>
          </a:prstGeom>
        </p:spPr>
      </p:pic>
    </p:spTree>
    <p:extLst>
      <p:ext uri="{BB962C8B-B14F-4D97-AF65-F5344CB8AC3E}">
        <p14:creationId xmlns:p14="http://schemas.microsoft.com/office/powerpoint/2010/main" val="2427662649"/>
      </p:ext>
    </p:extLst>
  </p:cSld>
  <p:clrMap bg1="lt1" tx1="dk1" bg2="lt2" tx2="dk2" accent1="accent1" accent2="accent2" accent3="accent3" accent4="accent4" accent5="accent5" accent6="accent6" hlink="hlink" folHlink="folHlink"/>
  <p:sldLayoutIdLst>
    <p:sldLayoutId id="2147483662" r:id="rId1"/>
  </p:sldLayoutIdLst>
  <p:txStyles>
    <p:titleStyle>
      <a:lvl1pPr algn="ctr" defTabSz="2056254" rtl="0" eaLnBrk="1" latinLnBrk="0" hangingPunct="1">
        <a:spcBef>
          <a:spcPct val="0"/>
        </a:spcBef>
        <a:buNone/>
        <a:defRPr sz="9900" kern="1200">
          <a:solidFill>
            <a:schemeClr val="tx1"/>
          </a:solidFill>
          <a:latin typeface="+mj-lt"/>
          <a:ea typeface="+mj-ea"/>
          <a:cs typeface="+mj-cs"/>
        </a:defRPr>
      </a:lvl1pPr>
    </p:titleStyle>
    <p:bodyStyle>
      <a:lvl1pPr marL="771095" indent="-771095" algn="l" defTabSz="2056254" rtl="0" eaLnBrk="1" latinLnBrk="0" hangingPunct="1">
        <a:spcBef>
          <a:spcPct val="20000"/>
        </a:spcBef>
        <a:buFont typeface="Arial" pitchFamily="34" charset="0"/>
        <a:buChar char="•"/>
        <a:defRPr sz="7200" kern="1200">
          <a:solidFill>
            <a:schemeClr val="tx1"/>
          </a:solidFill>
          <a:latin typeface="+mn-lt"/>
          <a:ea typeface="+mn-ea"/>
          <a:cs typeface="+mn-cs"/>
        </a:defRPr>
      </a:lvl1pPr>
      <a:lvl2pPr marL="1670708" indent="-642581" algn="l" defTabSz="2056254" rtl="0" eaLnBrk="1" latinLnBrk="0" hangingPunct="1">
        <a:spcBef>
          <a:spcPct val="20000"/>
        </a:spcBef>
        <a:buFont typeface="Arial" pitchFamily="34" charset="0"/>
        <a:buChar char="–"/>
        <a:defRPr sz="6300" kern="1200">
          <a:solidFill>
            <a:schemeClr val="tx1"/>
          </a:solidFill>
          <a:latin typeface="+mn-lt"/>
          <a:ea typeface="+mn-ea"/>
          <a:cs typeface="+mn-cs"/>
        </a:defRPr>
      </a:lvl2pPr>
      <a:lvl3pPr marL="2570319" indent="-514065" algn="l" defTabSz="2056254" rtl="0" eaLnBrk="1" latinLnBrk="0" hangingPunct="1">
        <a:spcBef>
          <a:spcPct val="20000"/>
        </a:spcBef>
        <a:buFont typeface="Arial" pitchFamily="34" charset="0"/>
        <a:buChar char="•"/>
        <a:defRPr sz="5400" kern="1200">
          <a:solidFill>
            <a:schemeClr val="tx1"/>
          </a:solidFill>
          <a:latin typeface="+mn-lt"/>
          <a:ea typeface="+mn-ea"/>
          <a:cs typeface="+mn-cs"/>
        </a:defRPr>
      </a:lvl3pPr>
      <a:lvl4pPr marL="3598446"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4pPr>
      <a:lvl5pPr marL="4626573"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5pPr>
      <a:lvl6pPr marL="5654702"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6pPr>
      <a:lvl7pPr marL="6682829"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7pPr>
      <a:lvl8pPr marL="7710956"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8pPr>
      <a:lvl9pPr marL="8739083"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9pPr>
    </p:bodyStyle>
    <p:otherStyle>
      <a:defPPr>
        <a:defRPr lang="en-US"/>
      </a:defPPr>
      <a:lvl1pPr marL="0" algn="l" defTabSz="2056254" rtl="0" eaLnBrk="1" latinLnBrk="0" hangingPunct="1">
        <a:defRPr sz="4050" kern="1200">
          <a:solidFill>
            <a:schemeClr val="tx1"/>
          </a:solidFill>
          <a:latin typeface="+mn-lt"/>
          <a:ea typeface="+mn-ea"/>
          <a:cs typeface="+mn-cs"/>
        </a:defRPr>
      </a:lvl1pPr>
      <a:lvl2pPr marL="1028127" algn="l" defTabSz="2056254" rtl="0" eaLnBrk="1" latinLnBrk="0" hangingPunct="1">
        <a:defRPr sz="4050" kern="1200">
          <a:solidFill>
            <a:schemeClr val="tx1"/>
          </a:solidFill>
          <a:latin typeface="+mn-lt"/>
          <a:ea typeface="+mn-ea"/>
          <a:cs typeface="+mn-cs"/>
        </a:defRPr>
      </a:lvl2pPr>
      <a:lvl3pPr marL="2056254" algn="l" defTabSz="2056254" rtl="0" eaLnBrk="1" latinLnBrk="0" hangingPunct="1">
        <a:defRPr sz="4050" kern="1200">
          <a:solidFill>
            <a:schemeClr val="tx1"/>
          </a:solidFill>
          <a:latin typeface="+mn-lt"/>
          <a:ea typeface="+mn-ea"/>
          <a:cs typeface="+mn-cs"/>
        </a:defRPr>
      </a:lvl3pPr>
      <a:lvl4pPr marL="3084384" algn="l" defTabSz="2056254" rtl="0" eaLnBrk="1" latinLnBrk="0" hangingPunct="1">
        <a:defRPr sz="4050" kern="1200">
          <a:solidFill>
            <a:schemeClr val="tx1"/>
          </a:solidFill>
          <a:latin typeface="+mn-lt"/>
          <a:ea typeface="+mn-ea"/>
          <a:cs typeface="+mn-cs"/>
        </a:defRPr>
      </a:lvl4pPr>
      <a:lvl5pPr marL="4112510" algn="l" defTabSz="2056254" rtl="0" eaLnBrk="1" latinLnBrk="0" hangingPunct="1">
        <a:defRPr sz="4050" kern="1200">
          <a:solidFill>
            <a:schemeClr val="tx1"/>
          </a:solidFill>
          <a:latin typeface="+mn-lt"/>
          <a:ea typeface="+mn-ea"/>
          <a:cs typeface="+mn-cs"/>
        </a:defRPr>
      </a:lvl5pPr>
      <a:lvl6pPr marL="5140637" algn="l" defTabSz="2056254" rtl="0" eaLnBrk="1" latinLnBrk="0" hangingPunct="1">
        <a:defRPr sz="4050" kern="1200">
          <a:solidFill>
            <a:schemeClr val="tx1"/>
          </a:solidFill>
          <a:latin typeface="+mn-lt"/>
          <a:ea typeface="+mn-ea"/>
          <a:cs typeface="+mn-cs"/>
        </a:defRPr>
      </a:lvl6pPr>
      <a:lvl7pPr marL="6168764" algn="l" defTabSz="2056254" rtl="0" eaLnBrk="1" latinLnBrk="0" hangingPunct="1">
        <a:defRPr sz="4050" kern="1200">
          <a:solidFill>
            <a:schemeClr val="tx1"/>
          </a:solidFill>
          <a:latin typeface="+mn-lt"/>
          <a:ea typeface="+mn-ea"/>
          <a:cs typeface="+mn-cs"/>
        </a:defRPr>
      </a:lvl7pPr>
      <a:lvl8pPr marL="7196891" algn="l" defTabSz="2056254" rtl="0" eaLnBrk="1" latinLnBrk="0" hangingPunct="1">
        <a:defRPr sz="4050" kern="1200">
          <a:solidFill>
            <a:schemeClr val="tx1"/>
          </a:solidFill>
          <a:latin typeface="+mn-lt"/>
          <a:ea typeface="+mn-ea"/>
          <a:cs typeface="+mn-cs"/>
        </a:defRPr>
      </a:lvl8pPr>
      <a:lvl9pPr marL="8225021" algn="l" defTabSz="2056254" rtl="0" eaLnBrk="1" latinLnBrk="0" hangingPunct="1">
        <a:defRPr sz="40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smanurboyraz1234558@gmal.com" TargetMode="External"/><Relationship Id="rId7"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34" name="Text Box 186"/>
          <p:cNvSpPr txBox="1">
            <a:spLocks noChangeArrowheads="1"/>
          </p:cNvSpPr>
          <p:nvPr/>
        </p:nvSpPr>
        <p:spPr bwMode="auto">
          <a:xfrm>
            <a:off x="1712300" y="2357772"/>
            <a:ext cx="15773399" cy="118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7479" tIns="374958" rIns="187479" bIns="187479"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4800" b="1" dirty="0" err="1"/>
              <a:t>Erp</a:t>
            </a:r>
            <a:r>
              <a:rPr lang="tr-TR" sz="4800" b="1" dirty="0"/>
              <a:t> Kullanımının Firma Verimliliği Üzerine Etkisi: Balıkesir Organize Sanayi Bölgesi (OSB) Uygulaması</a:t>
            </a:r>
          </a:p>
          <a:p>
            <a:pPr algn="ctr"/>
            <a:r>
              <a:rPr lang="tr-TR" sz="2500" b="1" dirty="0"/>
              <a:t>Elif </a:t>
            </a:r>
            <a:r>
              <a:rPr lang="tr-TR" sz="2500" b="1" dirty="0" err="1"/>
              <a:t>Süreyyanur</a:t>
            </a:r>
            <a:r>
              <a:rPr lang="tr-TR" sz="2500" b="1" dirty="0"/>
              <a:t> Çelik, Esmanur </a:t>
            </a:r>
            <a:r>
              <a:rPr lang="tr-TR" sz="2500" b="1" dirty="0" err="1"/>
              <a:t>Boyraz</a:t>
            </a:r>
            <a:r>
              <a:rPr lang="tr-TR" sz="2500" b="1" dirty="0"/>
              <a:t>, Koray Aşkın</a:t>
            </a:r>
          </a:p>
          <a:p>
            <a:pPr algn="ctr"/>
            <a:r>
              <a:rPr lang="tr-TR" sz="2500" b="1" dirty="0">
                <a:cs typeface="Arial" panose="020B0604020202020204" pitchFamily="34" charset="0"/>
              </a:rPr>
              <a:t>Balıkesir Üniversitesi/İktisadi ve İdari Bilimler Fakültesi/Uluslararası Ticaret ve Lojistik </a:t>
            </a:r>
            <a:endParaRPr lang="en-US" sz="2500" b="1" dirty="0">
              <a:cs typeface="Arial" panose="020B0604020202020204" pitchFamily="34" charset="0"/>
            </a:endParaRPr>
          </a:p>
        </p:txBody>
      </p:sp>
      <p:sp>
        <p:nvSpPr>
          <p:cNvPr id="2242" name="Text Box 194"/>
          <p:cNvSpPr txBox="1">
            <a:spLocks noChangeArrowheads="1"/>
          </p:cNvSpPr>
          <p:nvPr/>
        </p:nvSpPr>
        <p:spPr bwMode="auto">
          <a:xfrm>
            <a:off x="4500166" y="4480688"/>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AMAÇ VE HEDEF KİTLE</a:t>
            </a:r>
            <a:endParaRPr lang="en-US" sz="2200" b="1" dirty="0">
              <a:solidFill>
                <a:schemeClr val="accent1">
                  <a:lumMod val="50000"/>
                </a:schemeClr>
              </a:solidFill>
              <a:cs typeface="Arial" panose="020B0604020202020204" pitchFamily="34" charset="0"/>
            </a:endParaRPr>
          </a:p>
        </p:txBody>
      </p:sp>
      <p:sp>
        <p:nvSpPr>
          <p:cNvPr id="2246" name="Text Box 198"/>
          <p:cNvSpPr txBox="1">
            <a:spLocks noChangeArrowheads="1"/>
          </p:cNvSpPr>
          <p:nvPr/>
        </p:nvSpPr>
        <p:spPr bwMode="auto">
          <a:xfrm>
            <a:off x="13577022" y="4476261"/>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KATMA DEĞER/YENİLİKÇİ YÖN</a:t>
            </a:r>
            <a:endParaRPr lang="en-US" sz="2200" b="1" dirty="0">
              <a:solidFill>
                <a:schemeClr val="accent1">
                  <a:lumMod val="50000"/>
                </a:schemeClr>
              </a:solidFill>
              <a:cs typeface="Arial" panose="020B0604020202020204" pitchFamily="34" charset="0"/>
            </a:endParaRPr>
          </a:p>
        </p:txBody>
      </p:sp>
      <p:sp>
        <p:nvSpPr>
          <p:cNvPr id="2247" name="Text Box 199"/>
          <p:cNvSpPr txBox="1">
            <a:spLocks noChangeArrowheads="1"/>
          </p:cNvSpPr>
          <p:nvPr/>
        </p:nvSpPr>
        <p:spPr bwMode="auto">
          <a:xfrm>
            <a:off x="8980803" y="4481415"/>
            <a:ext cx="4417066"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TASARIM VE GÖRSELLER</a:t>
            </a:r>
            <a:endParaRPr lang="en-US" sz="2200" b="1" dirty="0">
              <a:solidFill>
                <a:schemeClr val="accent1">
                  <a:lumMod val="50000"/>
                </a:schemeClr>
              </a:solidFill>
              <a:cs typeface="Arial" panose="020B0604020202020204" pitchFamily="34" charset="0"/>
            </a:endParaRPr>
          </a:p>
        </p:txBody>
      </p:sp>
      <p:sp>
        <p:nvSpPr>
          <p:cNvPr id="2292" name="Text Box 244"/>
          <p:cNvSpPr txBox="1">
            <a:spLocks noChangeArrowheads="1"/>
          </p:cNvSpPr>
          <p:nvPr/>
        </p:nvSpPr>
        <p:spPr bwMode="auto">
          <a:xfrm>
            <a:off x="10303216" y="7998061"/>
            <a:ext cx="1608195" cy="253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400" b="1" dirty="0">
                <a:solidFill>
                  <a:schemeClr val="accent1">
                    <a:lumMod val="50000"/>
                  </a:schemeClr>
                </a:solidFill>
                <a:cs typeface="Arial" panose="020B0604020202020204" pitchFamily="34" charset="0"/>
              </a:rPr>
              <a:t>Şekil 1: </a:t>
            </a:r>
            <a:r>
              <a:rPr lang="tr-TR" sz="1400" dirty="0" err="1">
                <a:solidFill>
                  <a:schemeClr val="accent1">
                    <a:lumMod val="50000"/>
                  </a:schemeClr>
                </a:solidFill>
                <a:cs typeface="Arial" panose="020B0604020202020204" pitchFamily="34" charset="0"/>
              </a:rPr>
              <a:t>Erp</a:t>
            </a:r>
            <a:r>
              <a:rPr lang="tr-TR" sz="1400" dirty="0">
                <a:solidFill>
                  <a:schemeClr val="accent1">
                    <a:lumMod val="50000"/>
                  </a:schemeClr>
                </a:solidFill>
                <a:cs typeface="Arial" panose="020B0604020202020204" pitchFamily="34" charset="0"/>
              </a:rPr>
              <a:t> Nedir?</a:t>
            </a:r>
            <a:endParaRPr lang="en-US" sz="1400" dirty="0">
              <a:solidFill>
                <a:schemeClr val="accent1">
                  <a:lumMod val="50000"/>
                </a:schemeClr>
              </a:solidFill>
              <a:cs typeface="Arial" panose="020B0604020202020204" pitchFamily="34" charset="0"/>
            </a:endParaRPr>
          </a:p>
        </p:txBody>
      </p:sp>
      <p:sp>
        <p:nvSpPr>
          <p:cNvPr id="2294" name="Text Box 246"/>
          <p:cNvSpPr txBox="1">
            <a:spLocks noChangeArrowheads="1"/>
          </p:cNvSpPr>
          <p:nvPr/>
        </p:nvSpPr>
        <p:spPr bwMode="auto">
          <a:xfrm>
            <a:off x="168657" y="4640555"/>
            <a:ext cx="2944711" cy="331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0"/>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bg1"/>
                </a:solidFill>
                <a:cs typeface="Arial" panose="020B0604020202020204" pitchFamily="34" charset="0"/>
              </a:rPr>
              <a:t>ÖZET</a:t>
            </a:r>
            <a:endParaRPr lang="en-US" sz="2200" b="1" dirty="0">
              <a:solidFill>
                <a:schemeClr val="bg1"/>
              </a:solidFill>
              <a:cs typeface="Arial" panose="020B0604020202020204" pitchFamily="34" charset="0"/>
            </a:endParaRPr>
          </a:p>
        </p:txBody>
      </p:sp>
      <p:sp>
        <p:nvSpPr>
          <p:cNvPr id="2307" name="Text Box 259"/>
          <p:cNvSpPr txBox="1">
            <a:spLocks noChangeArrowheads="1"/>
          </p:cNvSpPr>
          <p:nvPr/>
        </p:nvSpPr>
        <p:spPr bwMode="auto">
          <a:xfrm>
            <a:off x="4149278" y="12454613"/>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YÖNTEM</a:t>
            </a:r>
            <a:endParaRPr lang="en-US" sz="2200" b="1" dirty="0">
              <a:solidFill>
                <a:schemeClr val="accent1">
                  <a:lumMod val="50000"/>
                </a:schemeClr>
              </a:solidFill>
              <a:cs typeface="Arial" panose="020B0604020202020204" pitchFamily="34" charset="0"/>
            </a:endParaRPr>
          </a:p>
        </p:txBody>
      </p:sp>
      <p:sp>
        <p:nvSpPr>
          <p:cNvPr id="2310" name="Text Box 262"/>
          <p:cNvSpPr txBox="1">
            <a:spLocks noChangeArrowheads="1"/>
          </p:cNvSpPr>
          <p:nvPr/>
        </p:nvSpPr>
        <p:spPr bwMode="auto">
          <a:xfrm>
            <a:off x="13267531" y="23127391"/>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İLETİŞİM</a:t>
            </a:r>
            <a:endParaRPr lang="en-US" sz="2200" b="1" dirty="0">
              <a:solidFill>
                <a:schemeClr val="accent1">
                  <a:lumMod val="50000"/>
                </a:schemeClr>
              </a:solidFill>
              <a:cs typeface="Arial" panose="020B0604020202020204" pitchFamily="34" charset="0"/>
            </a:endParaRPr>
          </a:p>
        </p:txBody>
      </p:sp>
      <p:sp>
        <p:nvSpPr>
          <p:cNvPr id="2315" name="Text Box 267"/>
          <p:cNvSpPr txBox="1">
            <a:spLocks noChangeArrowheads="1"/>
          </p:cNvSpPr>
          <p:nvPr/>
        </p:nvSpPr>
        <p:spPr bwMode="auto">
          <a:xfrm>
            <a:off x="168657" y="5242314"/>
            <a:ext cx="3613304" cy="9306192"/>
          </a:xfrm>
          <a:prstGeom prst="rect">
            <a:avLst/>
          </a:prstGeom>
          <a:solidFill>
            <a:schemeClr val="accent1">
              <a:lumMod val="75000"/>
            </a:schemeClr>
          </a:solidFill>
          <a:ln>
            <a:noFill/>
          </a:ln>
          <a:effectLst/>
        </p:spPr>
        <p:txBody>
          <a:bodyPr wrap="square"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a:r>
              <a:rPr lang="tr-TR" sz="1800" dirty="0"/>
              <a:t>ERP (Kurumsal Kaynak Planlaması) sistemleri, firmaların tedarikten müşteriye kadar tüm iş süreçlerini entegre biçimde yönetmesini sağlayan yazılımlardır. Bu sistemler; anlık veri analizi ve raporlama ile karar alma süreçlerini hızlandırır, verimliliği artırır, maliyetleri düşürür ve müşteri memnuniyetini geliştirir. Aynı zamanda işletmelerin tüm fonksiyonlarını tek merkezden yöneterek tedarik, üretim ve dağıtım süreçlerinin etkin planlanmasını sağlar.</a:t>
            </a:r>
          </a:p>
          <a:p>
            <a:pPr algn="just"/>
            <a:r>
              <a:rPr lang="tr-TR" sz="1800" dirty="0"/>
              <a:t>Bu çalışmanın amacı, bölge sanayisindeki firmaların ERP kullanım durumlarını analiz etmektir. İlk aşamada firmaların ERP tercih nedenleri, kullanım amaçları ve karşılaştıkları sorunlar incelenmektedir. İkinci aşamada ise ERP’nin verimlilik, müşteri memnuniyeti, karar alma, üretim planlama ve tedarik zinciri üzerindeki etkileri, yarı yapılandırılmış görüşmeler yoluyla değerlendirilmektedir. Çalışma, ERP kullanımının firmaların rekabet gücünü ve genel performansını artırmadaki rolünü ortaya koymayı hedeflemektedir</a:t>
            </a:r>
            <a:r>
              <a:rPr lang="tr-TR" dirty="0"/>
              <a:t>.</a:t>
            </a:r>
          </a:p>
        </p:txBody>
      </p:sp>
      <p:sp>
        <p:nvSpPr>
          <p:cNvPr id="2317" name="Text Box 269"/>
          <p:cNvSpPr txBox="1">
            <a:spLocks noChangeArrowheads="1"/>
          </p:cNvSpPr>
          <p:nvPr/>
        </p:nvSpPr>
        <p:spPr bwMode="auto">
          <a:xfrm>
            <a:off x="13624820" y="5022791"/>
            <a:ext cx="4089639" cy="7644198"/>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a:r>
              <a:rPr lang="tr-TR" sz="1800" dirty="0"/>
              <a:t>Bu çalışma, bölge sanayisinde faaliyet gösteren firmaların ERP kullanımına ilişkin mevcut durumu bütüncül bir yaklaşımla ortaya koyması açısından özgün bir katkı sunmaktadır. Literatürde ERP sistemlerinin genel etkileri ele alınmakla birlikte, belirli bir bölgeye odaklanarak firmaların tercih nedenleri, karşılaştıkları sorunlar ve kullanım düzeylerinin birlikte analiz edilmesi çalışmanın ayırt edici yönünü oluşturmaktadır.</a:t>
            </a:r>
          </a:p>
          <a:p>
            <a:pPr algn="just"/>
            <a:r>
              <a:rPr lang="tr-TR" sz="1800" dirty="0"/>
              <a:t>Ayrıca, anket ve yüz yüze görüşmelerle elde edilen veriler sayesinde ERP sistemlerinin verimlilik, müşteri memnuniyeti, karar alma ve tedarik zinciri yönetimi üzerindeki somut etkileri uygulamaya dönük olarak değerlendirilmektedir. Bu yönüyle çalışma, hem akademik literatürdeki boşluğu doldurmakta hem de ERP kullanmayı planlayan veya mevcut kullanımını geliştirmek isteyen firmalar için yol gösterici nitelik taşımaktadır.</a:t>
            </a:r>
          </a:p>
          <a:p>
            <a:pPr algn="just" defTabSz="1799719" fontAlgn="auto">
              <a:spcBef>
                <a:spcPts val="0"/>
              </a:spcBef>
              <a:spcAft>
                <a:spcPts val="0"/>
              </a:spcAft>
            </a:pPr>
            <a:endParaRPr lang="en-US" sz="1800" dirty="0">
              <a:solidFill>
                <a:prstClr val="black"/>
              </a:solidFill>
              <a:cs typeface="Arial" panose="020B0604020202020204" pitchFamily="34" charset="0"/>
            </a:endParaRPr>
          </a:p>
          <a:p>
            <a:pPr algn="just" defTabSz="1799719" fontAlgn="auto">
              <a:spcBef>
                <a:spcPts val="0"/>
              </a:spcBef>
              <a:spcAft>
                <a:spcPts val="0"/>
              </a:spcAft>
            </a:pPr>
            <a:endParaRPr lang="en-US" sz="1800" dirty="0">
              <a:solidFill>
                <a:prstClr val="black"/>
              </a:solidFill>
              <a:cs typeface="Arial" panose="020B0604020202020204" pitchFamily="34" charset="0"/>
            </a:endParaRPr>
          </a:p>
        </p:txBody>
      </p:sp>
      <p:sp>
        <p:nvSpPr>
          <p:cNvPr id="2318" name="Text Box 270"/>
          <p:cNvSpPr txBox="1">
            <a:spLocks noChangeArrowheads="1"/>
          </p:cNvSpPr>
          <p:nvPr/>
        </p:nvSpPr>
        <p:spPr bwMode="auto">
          <a:xfrm>
            <a:off x="4473596" y="13056243"/>
            <a:ext cx="4089639" cy="7644198"/>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a:r>
              <a:rPr lang="tr-TR" sz="1800" dirty="0"/>
              <a:t>Projenin ilk aşamasında, Balıkesir Organize Sanayi Bölgesi’nde faaliyet gösteren firmaların ERP kullanımı konusundaki mevcut durumunun ortaya konulması amacıyla anket ve yüz yüze görüşmeler yoluyla veri toplanacaktır. Bu kapsamda firmaların demografik bilgileri, ERP kullanma durumları, tercih nedenleri, kullanım süreçlerinde karşılaştıkları sorunlar ve ERP kullanım amaçları incelenecektir. Ayrıca ERP kullanmayan firmaların neden bu sistemleri tercih etmedikleri de değerlendirilerek bölgenin genel ERP kullanım profili belirlenecektir.</a:t>
            </a:r>
          </a:p>
          <a:p>
            <a:pPr algn="just"/>
            <a:r>
              <a:rPr lang="tr-TR" sz="1800" dirty="0"/>
              <a:t>İkinci aşamada ise ERP sistemlerinin iş verimliliği, müşteri memnuniyeti, karar alma süreçleri, üretim planlaması, envanter yönetimi ve tedarik zinciri üzerindeki etkileri analiz edilecektir. Bu doğrultuda, amaçlı örneklem yöntemiyle seçilen firmalarla yarı yapılandırılmış soru formları kullanılarak yüz yüze görüşmeler yapılacak ve elde edilen verilerle ERP’nin işletmelere sağladığı katkılar ortaya konulacaktır.</a:t>
            </a:r>
          </a:p>
        </p:txBody>
      </p:sp>
      <p:sp>
        <p:nvSpPr>
          <p:cNvPr id="2320" name="Text Box 272"/>
          <p:cNvSpPr txBox="1">
            <a:spLocks noChangeArrowheads="1"/>
          </p:cNvSpPr>
          <p:nvPr/>
        </p:nvSpPr>
        <p:spPr bwMode="auto">
          <a:xfrm>
            <a:off x="4500166" y="5022791"/>
            <a:ext cx="4089639" cy="6813202"/>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a:r>
              <a:rPr lang="tr-TR" sz="1800" dirty="0"/>
              <a:t>Bu çalışmanın temel amacı, bölge sanayisinde faaliyet gösteren firmaların ERP kullanım durumlarını analiz ederek, bu sistemleri tercih etme nedenlerini, kullanım amaçlarını ve karşılaşılan sorunları ortaya koymaktır. Ayrıca ERP sistemlerinin işletmelerin verimliliği, müşteri memnuniyeti, karar alma süreçleri ve rekabet gücü üzerindeki etkilerinin değerlendirilmesi hedeflenmektedir. Bu doğrultuda, çalışmanın hem teorik hem de uygulamaya yönelik katkı sağlaması amaçlanmaktadır.</a:t>
            </a:r>
          </a:p>
          <a:p>
            <a:pPr algn="just"/>
            <a:r>
              <a:rPr lang="tr-TR" sz="1800" dirty="0"/>
              <a:t>Çalışmanın hedef kitlesini; ERP sistemleri üzerine çalışan akademisyenler, mühendisler, işletme yöneticileri, sektör profesyonelleri ve bu alana ilgi duyan öğrenciler oluşturmaktadır. Bunun yanı sıra, ERP sistemlerini kullanmayı planlayan veya mevcut kullanımını geliştirmek isteyen firmalar için de yol gösterici nitelik taşımaktadır.</a:t>
            </a:r>
          </a:p>
        </p:txBody>
      </p:sp>
      <p:sp>
        <p:nvSpPr>
          <p:cNvPr id="10" name="Text Box 244">
            <a:extLst>
              <a:ext uri="{FF2B5EF4-FFF2-40B4-BE49-F238E27FC236}">
                <a16:creationId xmlns:a16="http://schemas.microsoft.com/office/drawing/2014/main" id="{E4D6EA02-2D91-61F5-9E8F-221849ACD3B0}"/>
              </a:ext>
            </a:extLst>
          </p:cNvPr>
          <p:cNvSpPr txBox="1">
            <a:spLocks noChangeArrowheads="1"/>
          </p:cNvSpPr>
          <p:nvPr/>
        </p:nvSpPr>
        <p:spPr bwMode="auto">
          <a:xfrm>
            <a:off x="9293935" y="11665285"/>
            <a:ext cx="3730571" cy="253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400" b="1" dirty="0">
                <a:solidFill>
                  <a:schemeClr val="accent1">
                    <a:lumMod val="50000"/>
                  </a:schemeClr>
                </a:solidFill>
                <a:cs typeface="Arial" panose="020B0604020202020204" pitchFamily="34" charset="0"/>
              </a:rPr>
              <a:t>Şekil 2: </a:t>
            </a:r>
            <a:r>
              <a:rPr lang="tr-TR" sz="1400" dirty="0"/>
              <a:t>ERP’nin İşletme Performansına Etkisi</a:t>
            </a:r>
            <a:endParaRPr lang="en-US" sz="1800" dirty="0">
              <a:solidFill>
                <a:schemeClr val="accent1">
                  <a:lumMod val="50000"/>
                </a:schemeClr>
              </a:solidFill>
              <a:cs typeface="Arial" panose="020B0604020202020204" pitchFamily="34" charset="0"/>
            </a:endParaRPr>
          </a:p>
        </p:txBody>
      </p:sp>
      <p:sp>
        <p:nvSpPr>
          <p:cNvPr id="12" name="Text Box 244">
            <a:extLst>
              <a:ext uri="{FF2B5EF4-FFF2-40B4-BE49-F238E27FC236}">
                <a16:creationId xmlns:a16="http://schemas.microsoft.com/office/drawing/2014/main" id="{16A7958C-3831-8F50-0665-0E62CD354FA3}"/>
              </a:ext>
            </a:extLst>
          </p:cNvPr>
          <p:cNvSpPr txBox="1">
            <a:spLocks noChangeArrowheads="1"/>
          </p:cNvSpPr>
          <p:nvPr/>
        </p:nvSpPr>
        <p:spPr bwMode="auto">
          <a:xfrm>
            <a:off x="9956164" y="18039101"/>
            <a:ext cx="2259912" cy="253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400" b="1" dirty="0">
                <a:solidFill>
                  <a:schemeClr val="accent1">
                    <a:lumMod val="50000"/>
                  </a:schemeClr>
                </a:solidFill>
                <a:cs typeface="Arial" panose="020B0604020202020204" pitchFamily="34" charset="0"/>
              </a:rPr>
              <a:t>Şekil 3: </a:t>
            </a:r>
            <a:r>
              <a:rPr lang="tr-TR" sz="1400" dirty="0">
                <a:solidFill>
                  <a:schemeClr val="accent1">
                    <a:lumMod val="50000"/>
                  </a:schemeClr>
                </a:solidFill>
                <a:cs typeface="Arial" panose="020B0604020202020204" pitchFamily="34" charset="0"/>
              </a:rPr>
              <a:t>Araştırma Tasarımı</a:t>
            </a:r>
            <a:endParaRPr lang="en-US" sz="1400" dirty="0">
              <a:solidFill>
                <a:schemeClr val="accent1">
                  <a:lumMod val="50000"/>
                </a:schemeClr>
              </a:solidFill>
              <a:cs typeface="Arial" panose="020B0604020202020204" pitchFamily="34" charset="0"/>
            </a:endParaRPr>
          </a:p>
        </p:txBody>
      </p:sp>
      <p:sp>
        <p:nvSpPr>
          <p:cNvPr id="14" name="Text Box 244">
            <a:extLst>
              <a:ext uri="{FF2B5EF4-FFF2-40B4-BE49-F238E27FC236}">
                <a16:creationId xmlns:a16="http://schemas.microsoft.com/office/drawing/2014/main" id="{164C99B9-C3C8-BBDE-008C-004D98F9406B}"/>
              </a:ext>
            </a:extLst>
          </p:cNvPr>
          <p:cNvSpPr txBox="1">
            <a:spLocks noChangeArrowheads="1"/>
          </p:cNvSpPr>
          <p:nvPr/>
        </p:nvSpPr>
        <p:spPr bwMode="auto">
          <a:xfrm>
            <a:off x="9905001" y="24334787"/>
            <a:ext cx="2085890" cy="253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400" b="1" dirty="0">
                <a:solidFill>
                  <a:schemeClr val="accent1">
                    <a:lumMod val="50000"/>
                  </a:schemeClr>
                </a:solidFill>
                <a:cs typeface="Arial" panose="020B0604020202020204" pitchFamily="34" charset="0"/>
              </a:rPr>
              <a:t>Şekil 4: </a:t>
            </a:r>
            <a:r>
              <a:rPr lang="tr-TR" sz="1400" dirty="0">
                <a:solidFill>
                  <a:schemeClr val="accent1">
                    <a:lumMod val="50000"/>
                  </a:schemeClr>
                </a:solidFill>
                <a:cs typeface="Arial" panose="020B0604020202020204" pitchFamily="34" charset="0"/>
              </a:rPr>
              <a:t>Araştırma Süreci</a:t>
            </a:r>
            <a:endParaRPr lang="en-US" sz="1400" dirty="0">
              <a:solidFill>
                <a:schemeClr val="accent1">
                  <a:lumMod val="50000"/>
                </a:schemeClr>
              </a:solidFill>
              <a:cs typeface="Arial" panose="020B0604020202020204" pitchFamily="34" charset="0"/>
            </a:endParaRPr>
          </a:p>
        </p:txBody>
      </p:sp>
      <p:sp>
        <p:nvSpPr>
          <p:cNvPr id="2" name="Text Box 198">
            <a:extLst>
              <a:ext uri="{FF2B5EF4-FFF2-40B4-BE49-F238E27FC236}">
                <a16:creationId xmlns:a16="http://schemas.microsoft.com/office/drawing/2014/main" id="{2E31A983-7B67-9657-3C8A-790F4BFFDAA0}"/>
              </a:ext>
            </a:extLst>
          </p:cNvPr>
          <p:cNvSpPr txBox="1">
            <a:spLocks noChangeArrowheads="1"/>
          </p:cNvSpPr>
          <p:nvPr/>
        </p:nvSpPr>
        <p:spPr bwMode="auto">
          <a:xfrm>
            <a:off x="13525036" y="12846244"/>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GELİŞİM/İYİLEŞTİRME ALANI</a:t>
            </a:r>
            <a:endParaRPr lang="en-US" sz="2200" b="1" dirty="0">
              <a:solidFill>
                <a:schemeClr val="accent1">
                  <a:lumMod val="50000"/>
                </a:schemeClr>
              </a:solidFill>
              <a:cs typeface="Arial" panose="020B0604020202020204" pitchFamily="34" charset="0"/>
            </a:endParaRPr>
          </a:p>
        </p:txBody>
      </p:sp>
      <p:sp>
        <p:nvSpPr>
          <p:cNvPr id="3" name="Text Box 269">
            <a:extLst>
              <a:ext uri="{FF2B5EF4-FFF2-40B4-BE49-F238E27FC236}">
                <a16:creationId xmlns:a16="http://schemas.microsoft.com/office/drawing/2014/main" id="{39981F8D-76B5-0437-4399-4DFE8B63C901}"/>
              </a:ext>
            </a:extLst>
          </p:cNvPr>
          <p:cNvSpPr txBox="1">
            <a:spLocks noChangeArrowheads="1"/>
          </p:cNvSpPr>
          <p:nvPr/>
        </p:nvSpPr>
        <p:spPr bwMode="auto">
          <a:xfrm>
            <a:off x="13577020" y="13504813"/>
            <a:ext cx="4089639" cy="6259204"/>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a:r>
              <a:rPr lang="tr-TR" sz="1800" dirty="0"/>
              <a:t>Bu çalışmada elde edilen bulgular, ERP kullanımının firmalar üzerindeki etkilerini ortaya koymakla birlikte bazı sınırlılıklar içermektedir. Gelecekte yapılacak çalışmalarda daha geniş örneklem gruplarıyla analizlerin desteklenmesi, sonuçların genellenebilirliğini artıracaktır.</a:t>
            </a:r>
          </a:p>
          <a:p>
            <a:pPr algn="just"/>
            <a:r>
              <a:rPr lang="tr-TR" sz="1800" dirty="0"/>
              <a:t>Ayrıca, yalnızca anket ve görüşme yöntemleriyle sınırlı kalmayıp farklı veri toplama ve analiz tekniklerinin kullanılması daha kapsamlı değerlendirmeler yapılmasına katkı sağlayabilir. ERP sistemlerinin uzun vadeli etkilerinin incelenmesi ve performans göstergeleriyle desteklenmesi de çalışmanın geliştirilmesine olanak tanıyacaktır. Bu doğrultuda, araştırmanın gelecekte daha kapsamlı ve derinlemesine çalışmalar için temel oluşturması hedeflenmektedir.</a:t>
            </a:r>
          </a:p>
        </p:txBody>
      </p:sp>
      <p:sp>
        <p:nvSpPr>
          <p:cNvPr id="5" name="Metin kutusu 4">
            <a:extLst>
              <a:ext uri="{FF2B5EF4-FFF2-40B4-BE49-F238E27FC236}">
                <a16:creationId xmlns:a16="http://schemas.microsoft.com/office/drawing/2014/main" id="{C5EFBD1E-6AF0-8164-0F13-680E86AE8DC0}"/>
              </a:ext>
            </a:extLst>
          </p:cNvPr>
          <p:cNvSpPr txBox="1"/>
          <p:nvPr/>
        </p:nvSpPr>
        <p:spPr>
          <a:xfrm>
            <a:off x="8542116" y="12141843"/>
            <a:ext cx="914400" cy="914400"/>
          </a:xfrm>
          <a:prstGeom prst="rect">
            <a:avLst/>
          </a:prstGeom>
          <a:noFill/>
        </p:spPr>
        <p:txBody>
          <a:bodyPr wrap="square" rtlCol="0">
            <a:spAutoFit/>
          </a:bodyPr>
          <a:lstStyle/>
          <a:p>
            <a:endParaRPr lang="tr-TR" dirty="0"/>
          </a:p>
        </p:txBody>
      </p:sp>
      <p:sp>
        <p:nvSpPr>
          <p:cNvPr id="6" name="Metin kutusu 5">
            <a:extLst>
              <a:ext uri="{FF2B5EF4-FFF2-40B4-BE49-F238E27FC236}">
                <a16:creationId xmlns:a16="http://schemas.microsoft.com/office/drawing/2014/main" id="{67A8EDF3-1DA2-7D73-8C7D-2477B6EDBF19}"/>
              </a:ext>
            </a:extLst>
          </p:cNvPr>
          <p:cNvSpPr txBox="1"/>
          <p:nvPr/>
        </p:nvSpPr>
        <p:spPr>
          <a:xfrm>
            <a:off x="15669639" y="12274564"/>
            <a:ext cx="184731" cy="360099"/>
          </a:xfrm>
          <a:prstGeom prst="rect">
            <a:avLst/>
          </a:prstGeom>
          <a:noFill/>
        </p:spPr>
        <p:txBody>
          <a:bodyPr wrap="none" rtlCol="0">
            <a:spAutoFit/>
          </a:bodyPr>
          <a:lstStyle/>
          <a:p>
            <a:endParaRPr lang="tr-TR" dirty="0"/>
          </a:p>
        </p:txBody>
      </p:sp>
      <p:sp>
        <p:nvSpPr>
          <p:cNvPr id="8" name="Text Box 269">
            <a:extLst>
              <a:ext uri="{FF2B5EF4-FFF2-40B4-BE49-F238E27FC236}">
                <a16:creationId xmlns:a16="http://schemas.microsoft.com/office/drawing/2014/main" id="{EE12BA91-97A9-8E00-B99E-79604A0D3855}"/>
              </a:ext>
            </a:extLst>
          </p:cNvPr>
          <p:cNvSpPr txBox="1">
            <a:spLocks noChangeArrowheads="1"/>
          </p:cNvSpPr>
          <p:nvPr/>
        </p:nvSpPr>
        <p:spPr bwMode="auto">
          <a:xfrm>
            <a:off x="13577020" y="20379772"/>
            <a:ext cx="4089639" cy="2750551"/>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r>
              <a:rPr lang="tr-TR" sz="1200" dirty="0"/>
              <a:t>Türk, U., &amp; Yıldız, G. (2015). ERP uygulamalarının çalışma yaşamı kalitesine etkisi: Nitel bir araştırma. </a:t>
            </a:r>
            <a:r>
              <a:rPr lang="tr-TR" sz="1200" i="1" dirty="0"/>
              <a:t>Dumlupınar Üniversitesi Sosyal Bilimler Dergisi</a:t>
            </a:r>
            <a:r>
              <a:rPr lang="tr-TR" sz="1200" dirty="0"/>
              <a:t>, (44).</a:t>
            </a:r>
          </a:p>
          <a:p>
            <a:r>
              <a:rPr lang="tr-TR" sz="1200" dirty="0" err="1"/>
              <a:t>Keçek</a:t>
            </a:r>
            <a:r>
              <a:rPr lang="tr-TR" sz="1200" dirty="0"/>
              <a:t>, G., &amp; Yıldırım, E. (2009). Kurumsal kaynak planlaması (ERP) ve işletme açısından önemi. </a:t>
            </a:r>
            <a:r>
              <a:rPr lang="tr-TR" sz="1200" i="1" dirty="0"/>
              <a:t>Elektronik Sosyal Bilimler Dergisi</a:t>
            </a:r>
            <a:r>
              <a:rPr lang="tr-TR" sz="1200" dirty="0"/>
              <a:t>, 8(29), 240–258.</a:t>
            </a:r>
          </a:p>
          <a:p>
            <a:r>
              <a:rPr lang="tr-TR" sz="1200" dirty="0"/>
              <a:t>Arı, S., &amp; Diri, N.Ç. (2019). </a:t>
            </a:r>
            <a:r>
              <a:rPr lang="tr-TR" sz="1200" i="1" dirty="0"/>
              <a:t>Tarihsel süreçte kurumsal kaynak planlama (ERP)</a:t>
            </a:r>
            <a:r>
              <a:rPr lang="tr-TR" sz="1200" dirty="0"/>
              <a:t>. </a:t>
            </a:r>
            <a:r>
              <a:rPr lang="tr-TR" sz="1200" dirty="0" err="1"/>
              <a:t>İksad</a:t>
            </a:r>
            <a:r>
              <a:rPr lang="tr-TR" sz="1200" dirty="0"/>
              <a:t> Yayınevi.</a:t>
            </a:r>
          </a:p>
          <a:p>
            <a:r>
              <a:rPr lang="tr-TR" sz="1200" dirty="0" err="1"/>
              <a:t>Mammadov</a:t>
            </a:r>
            <a:r>
              <a:rPr lang="tr-TR" sz="1200" dirty="0"/>
              <a:t>, R., Tarhan Mengi, B., &amp; Doğan, S. (2020). Bir perakende işletmesinde ERP sistemi üzerinden satın alma ve ödeme döngüsünün tasarımı. </a:t>
            </a:r>
            <a:r>
              <a:rPr lang="tr-TR" sz="1200" i="1" dirty="0"/>
              <a:t>Muhasebe ve Finansman Dergisi</a:t>
            </a:r>
            <a:r>
              <a:rPr lang="tr-TR" sz="1200" dirty="0"/>
              <a:t>, (87), 65–88. </a:t>
            </a:r>
          </a:p>
          <a:p>
            <a:r>
              <a:rPr lang="tr-TR" sz="1200" dirty="0"/>
              <a:t>https://insights.tt-s.com/en/with-user-adoption-to-company-success</a:t>
            </a:r>
          </a:p>
        </p:txBody>
      </p:sp>
      <p:sp>
        <p:nvSpPr>
          <p:cNvPr id="21" name="Text Box 267">
            <a:extLst>
              <a:ext uri="{FF2B5EF4-FFF2-40B4-BE49-F238E27FC236}">
                <a16:creationId xmlns:a16="http://schemas.microsoft.com/office/drawing/2014/main" id="{B22AA5A3-3904-6088-8F7B-94801C154A6B}"/>
              </a:ext>
            </a:extLst>
          </p:cNvPr>
          <p:cNvSpPr txBox="1">
            <a:spLocks noChangeArrowheads="1"/>
          </p:cNvSpPr>
          <p:nvPr/>
        </p:nvSpPr>
        <p:spPr bwMode="auto">
          <a:xfrm>
            <a:off x="168657" y="16591576"/>
            <a:ext cx="3613304" cy="5428207"/>
          </a:xfrm>
          <a:prstGeom prst="rect">
            <a:avLst/>
          </a:prstGeom>
          <a:solidFill>
            <a:schemeClr val="accent1">
              <a:lumMod val="75000"/>
            </a:schemeClr>
          </a:solidFill>
          <a:ln>
            <a:noFill/>
          </a:ln>
          <a:effectLst/>
        </p:spPr>
        <p:txBody>
          <a:bodyPr wrap="square"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a:r>
              <a:rPr lang="tr-TR" sz="1800" dirty="0"/>
              <a:t>Günümüzde işletmelerin rekabet gücünü artırabilmesi için süreçlerini etkin ve entegre bir şekilde yönetmesi gerekmektedir. Bu noktada ERP sistemleri, işletmelerin tüm fonksiyonlarını tek bir yapı altında toplayarak verimlilik, maliyet kontrolü ve hızlı karar alma süreçlerine katkı sağlamaktadır.</a:t>
            </a:r>
          </a:p>
          <a:p>
            <a:pPr algn="just"/>
            <a:r>
              <a:rPr lang="tr-TR" sz="1800" dirty="0"/>
              <a:t>Bu çalışmada, bölge sanayisinde faaliyet gösteren firmaların ERP kullanım durumları incelenmekte; tercih nedenleri, karşılaşılan sorunlar ve sağladığı faydalar analiz edilmektedir. Ayrıca ERP’nin işletme performansı ve rekabet gücü üzerindeki etkileri değerlendirilmektedir.</a:t>
            </a:r>
          </a:p>
        </p:txBody>
      </p:sp>
      <p:sp>
        <p:nvSpPr>
          <p:cNvPr id="23" name="TextBox 22">
            <a:extLst>
              <a:ext uri="{FF2B5EF4-FFF2-40B4-BE49-F238E27FC236}">
                <a16:creationId xmlns:a16="http://schemas.microsoft.com/office/drawing/2014/main" id="{57CA1230-8C79-6AA1-82E2-D472BA155386}"/>
              </a:ext>
            </a:extLst>
          </p:cNvPr>
          <p:cNvSpPr txBox="1"/>
          <p:nvPr/>
        </p:nvSpPr>
        <p:spPr>
          <a:xfrm>
            <a:off x="167863" y="16102003"/>
            <a:ext cx="1287874" cy="430887"/>
          </a:xfrm>
          <a:prstGeom prst="rect">
            <a:avLst/>
          </a:prstGeom>
          <a:noFill/>
        </p:spPr>
        <p:txBody>
          <a:bodyPr wrap="square">
            <a:spAutoFit/>
          </a:bodyPr>
          <a:lstStyle/>
          <a:p>
            <a:r>
              <a:rPr lang="tr-TR" sz="2200" b="1" dirty="0">
                <a:solidFill>
                  <a:schemeClr val="bg1"/>
                </a:solidFill>
                <a:cs typeface="Arial" panose="020B0604020202020204" pitchFamily="34" charset="0"/>
              </a:rPr>
              <a:t>GİRİŞ</a:t>
            </a:r>
            <a:endParaRPr lang="en-US" sz="2200" b="1" dirty="0">
              <a:solidFill>
                <a:schemeClr val="bg1"/>
              </a:solidFill>
              <a:cs typeface="Arial" panose="020B0604020202020204" pitchFamily="34" charset="0"/>
            </a:endParaRPr>
          </a:p>
        </p:txBody>
      </p:sp>
      <p:sp>
        <p:nvSpPr>
          <p:cNvPr id="24" name="Text Box 262">
            <a:extLst>
              <a:ext uri="{FF2B5EF4-FFF2-40B4-BE49-F238E27FC236}">
                <a16:creationId xmlns:a16="http://schemas.microsoft.com/office/drawing/2014/main" id="{901D516A-8C98-36C7-B24B-4C34FECE6C41}"/>
              </a:ext>
            </a:extLst>
          </p:cNvPr>
          <p:cNvSpPr txBox="1">
            <a:spLocks noChangeArrowheads="1"/>
          </p:cNvSpPr>
          <p:nvPr/>
        </p:nvSpPr>
        <p:spPr bwMode="auto">
          <a:xfrm>
            <a:off x="-100788" y="19953322"/>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endParaRPr lang="en-US" sz="2200" b="1" dirty="0">
              <a:solidFill>
                <a:schemeClr val="bg1"/>
              </a:solidFill>
              <a:cs typeface="Arial" panose="020B0604020202020204" pitchFamily="34" charset="0"/>
            </a:endParaRPr>
          </a:p>
        </p:txBody>
      </p:sp>
      <p:sp>
        <p:nvSpPr>
          <p:cNvPr id="4" name="Text Box 269">
            <a:extLst>
              <a:ext uri="{FF2B5EF4-FFF2-40B4-BE49-F238E27FC236}">
                <a16:creationId xmlns:a16="http://schemas.microsoft.com/office/drawing/2014/main" id="{B4793AAF-A8DB-F64E-C959-6C121F4EDF37}"/>
              </a:ext>
            </a:extLst>
          </p:cNvPr>
          <p:cNvSpPr txBox="1">
            <a:spLocks noChangeArrowheads="1"/>
          </p:cNvSpPr>
          <p:nvPr/>
        </p:nvSpPr>
        <p:spPr bwMode="auto">
          <a:xfrm>
            <a:off x="13614501" y="23561412"/>
            <a:ext cx="4089639" cy="1457890"/>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defTabSz="1799719" fontAlgn="auto">
              <a:spcBef>
                <a:spcPts val="0"/>
              </a:spcBef>
              <a:spcAft>
                <a:spcPts val="0"/>
              </a:spcAft>
            </a:pPr>
            <a:r>
              <a:rPr lang="tr-TR" sz="1400" b="1" dirty="0"/>
              <a:t>Esmanur </a:t>
            </a:r>
            <a:r>
              <a:rPr lang="tr-TR" sz="1400" b="1" dirty="0" err="1"/>
              <a:t>Boyraz</a:t>
            </a:r>
            <a:endParaRPr lang="tr-TR" sz="1400" dirty="0"/>
          </a:p>
          <a:p>
            <a:pPr algn="just" defTabSz="1799719" fontAlgn="auto">
              <a:spcBef>
                <a:spcPts val="0"/>
              </a:spcBef>
              <a:spcAft>
                <a:spcPts val="0"/>
              </a:spcAft>
            </a:pPr>
            <a:r>
              <a:rPr lang="tr-TR" sz="1400" dirty="0">
                <a:hlinkClick r:id="rId3"/>
              </a:rPr>
              <a:t>esmanurboyraz1234558@gmal.com</a:t>
            </a:r>
            <a:endParaRPr lang="tr-TR" sz="1400" dirty="0"/>
          </a:p>
          <a:p>
            <a:pPr algn="just" defTabSz="1799719" fontAlgn="auto">
              <a:spcBef>
                <a:spcPts val="0"/>
              </a:spcBef>
              <a:spcAft>
                <a:spcPts val="0"/>
              </a:spcAft>
            </a:pPr>
            <a:r>
              <a:rPr lang="tr-TR" sz="1400" dirty="0"/>
              <a:t>BALIKESİR ÜNİVERSİTESİ İKTİSADİ VE İDARİ BİLİMLER FAKÜLTESİ/ ULUSLARARASI TİCARET VE LOJİSTİK </a:t>
            </a:r>
          </a:p>
          <a:p>
            <a:pPr algn="just" defTabSz="1799719" fontAlgn="auto">
              <a:spcBef>
                <a:spcPts val="0"/>
              </a:spcBef>
              <a:spcAft>
                <a:spcPts val="0"/>
              </a:spcAft>
            </a:pPr>
            <a:r>
              <a:rPr lang="tr-TR" sz="1400" dirty="0"/>
              <a:t>Tel: 0541 717 75 58</a:t>
            </a:r>
            <a:r>
              <a:rPr lang="en-US" sz="1400" dirty="0"/>
              <a:t> </a:t>
            </a:r>
            <a:endParaRPr lang="en-US" sz="1400" dirty="0">
              <a:solidFill>
                <a:prstClr val="black"/>
              </a:solidFill>
              <a:latin typeface="Calibri" pitchFamily="34" charset="0"/>
            </a:endParaRPr>
          </a:p>
        </p:txBody>
      </p:sp>
      <p:sp>
        <p:nvSpPr>
          <p:cNvPr id="7" name="Text Box 262">
            <a:extLst>
              <a:ext uri="{FF2B5EF4-FFF2-40B4-BE49-F238E27FC236}">
                <a16:creationId xmlns:a16="http://schemas.microsoft.com/office/drawing/2014/main" id="{CB24358A-83E5-8910-20FF-8BD05539C74B}"/>
              </a:ext>
            </a:extLst>
          </p:cNvPr>
          <p:cNvSpPr txBox="1">
            <a:spLocks noChangeArrowheads="1"/>
          </p:cNvSpPr>
          <p:nvPr/>
        </p:nvSpPr>
        <p:spPr bwMode="auto">
          <a:xfrm>
            <a:off x="13115131" y="19861183"/>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REFERANSLAR</a:t>
            </a:r>
            <a:endParaRPr lang="en-US" sz="2200" b="1" dirty="0">
              <a:solidFill>
                <a:schemeClr val="accent1">
                  <a:lumMod val="50000"/>
                </a:schemeClr>
              </a:solidFill>
              <a:cs typeface="Arial" panose="020B0604020202020204" pitchFamily="34" charset="0"/>
            </a:endParaRPr>
          </a:p>
        </p:txBody>
      </p:sp>
      <p:sp>
        <p:nvSpPr>
          <p:cNvPr id="17" name="Rectangle 16">
            <a:extLst>
              <a:ext uri="{FF2B5EF4-FFF2-40B4-BE49-F238E27FC236}">
                <a16:creationId xmlns:a16="http://schemas.microsoft.com/office/drawing/2014/main" id="{D891A40D-B6B9-F999-309C-E648FADDC1A7}"/>
              </a:ext>
            </a:extLst>
          </p:cNvPr>
          <p:cNvSpPr/>
          <p:nvPr/>
        </p:nvSpPr>
        <p:spPr>
          <a:xfrm>
            <a:off x="9345567" y="8934379"/>
            <a:ext cx="3613305" cy="2569210"/>
          </a:xfrm>
          <a:prstGeom prst="rect">
            <a:avLst/>
          </a:prstGeom>
          <a:pattFill prst="dotGrid">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1058E1C-3723-DFFA-D56D-71500331ABDC}"/>
              </a:ext>
            </a:extLst>
          </p:cNvPr>
          <p:cNvSpPr/>
          <p:nvPr/>
        </p:nvSpPr>
        <p:spPr>
          <a:xfrm>
            <a:off x="9335424" y="5279312"/>
            <a:ext cx="3613305" cy="2569210"/>
          </a:xfrm>
          <a:prstGeom prst="rect">
            <a:avLst/>
          </a:prstGeom>
          <a:pattFill prst="dotGrid">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CA26AE4-F481-321E-8DA3-A921A75EF70C}"/>
              </a:ext>
            </a:extLst>
          </p:cNvPr>
          <p:cNvSpPr/>
          <p:nvPr/>
        </p:nvSpPr>
        <p:spPr>
          <a:xfrm>
            <a:off x="9300659" y="12565870"/>
            <a:ext cx="3613305" cy="5291917"/>
          </a:xfrm>
          <a:prstGeom prst="rect">
            <a:avLst/>
          </a:prstGeom>
          <a:pattFill prst="dotGrid">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3B5C62E-82F2-4A50-70DE-F088F43D0C03}"/>
              </a:ext>
            </a:extLst>
          </p:cNvPr>
          <p:cNvSpPr/>
          <p:nvPr/>
        </p:nvSpPr>
        <p:spPr>
          <a:xfrm>
            <a:off x="9300658" y="18899088"/>
            <a:ext cx="3613305" cy="5291917"/>
          </a:xfrm>
          <a:prstGeom prst="rect">
            <a:avLst/>
          </a:prstGeom>
          <a:pattFill prst="dotGrid">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Resim 14">
            <a:extLst>
              <a:ext uri="{FF2B5EF4-FFF2-40B4-BE49-F238E27FC236}">
                <a16:creationId xmlns:a16="http://schemas.microsoft.com/office/drawing/2014/main" id="{C347FD61-649A-B727-A050-A6C738809E6E}"/>
              </a:ext>
            </a:extLst>
          </p:cNvPr>
          <p:cNvPicPr>
            <a:picLocks noChangeAspect="1"/>
          </p:cNvPicPr>
          <p:nvPr/>
        </p:nvPicPr>
        <p:blipFill>
          <a:blip r:embed="rId4"/>
          <a:stretch>
            <a:fillRect/>
          </a:stretch>
        </p:blipFill>
        <p:spPr>
          <a:xfrm>
            <a:off x="9371468" y="8934380"/>
            <a:ext cx="3577261" cy="2557790"/>
          </a:xfrm>
          <a:prstGeom prst="rect">
            <a:avLst/>
          </a:prstGeom>
        </p:spPr>
      </p:pic>
      <p:pic>
        <p:nvPicPr>
          <p:cNvPr id="27" name="Resim 26">
            <a:extLst>
              <a:ext uri="{FF2B5EF4-FFF2-40B4-BE49-F238E27FC236}">
                <a16:creationId xmlns:a16="http://schemas.microsoft.com/office/drawing/2014/main" id="{09812C21-108E-B264-2031-CD80A45BC190}"/>
              </a:ext>
            </a:extLst>
          </p:cNvPr>
          <p:cNvPicPr>
            <a:picLocks noChangeAspect="1"/>
          </p:cNvPicPr>
          <p:nvPr/>
        </p:nvPicPr>
        <p:blipFill>
          <a:blip r:embed="rId5"/>
          <a:stretch>
            <a:fillRect/>
          </a:stretch>
        </p:blipFill>
        <p:spPr>
          <a:xfrm>
            <a:off x="9345567" y="5278192"/>
            <a:ext cx="3603162" cy="2546754"/>
          </a:xfrm>
          <a:prstGeom prst="rect">
            <a:avLst/>
          </a:prstGeom>
        </p:spPr>
      </p:pic>
      <p:pic>
        <p:nvPicPr>
          <p:cNvPr id="29" name="Resim 28">
            <a:extLst>
              <a:ext uri="{FF2B5EF4-FFF2-40B4-BE49-F238E27FC236}">
                <a16:creationId xmlns:a16="http://schemas.microsoft.com/office/drawing/2014/main" id="{612B93B4-E1A2-00C5-7050-65380A2533F4}"/>
              </a:ext>
            </a:extLst>
          </p:cNvPr>
          <p:cNvPicPr>
            <a:picLocks noChangeAspect="1"/>
          </p:cNvPicPr>
          <p:nvPr/>
        </p:nvPicPr>
        <p:blipFill>
          <a:blip r:embed="rId6"/>
          <a:stretch>
            <a:fillRect/>
          </a:stretch>
        </p:blipFill>
        <p:spPr>
          <a:xfrm>
            <a:off x="9300659" y="12565869"/>
            <a:ext cx="3613305" cy="5280575"/>
          </a:xfrm>
          <a:prstGeom prst="rect">
            <a:avLst/>
          </a:prstGeom>
        </p:spPr>
      </p:pic>
      <p:pic>
        <p:nvPicPr>
          <p:cNvPr id="2250" name="Resim 2249">
            <a:extLst>
              <a:ext uri="{FF2B5EF4-FFF2-40B4-BE49-F238E27FC236}">
                <a16:creationId xmlns:a16="http://schemas.microsoft.com/office/drawing/2014/main" id="{6386A8C7-1C9A-A6A7-447C-E4E72F0C0E5B}"/>
              </a:ext>
            </a:extLst>
          </p:cNvPr>
          <p:cNvPicPr>
            <a:picLocks noChangeAspect="1"/>
          </p:cNvPicPr>
          <p:nvPr/>
        </p:nvPicPr>
        <p:blipFill>
          <a:blip r:embed="rId7"/>
          <a:stretch>
            <a:fillRect/>
          </a:stretch>
        </p:blipFill>
        <p:spPr>
          <a:xfrm>
            <a:off x="9300658" y="18910429"/>
            <a:ext cx="3585873" cy="5256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Mavi Yeşil">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4799</TotalTime>
  <Words>887</Words>
  <Application>Microsoft Office PowerPoint</Application>
  <PresentationFormat>Özel</PresentationFormat>
  <Paragraphs>37</Paragraphs>
  <Slides>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vt:i4>
      </vt:variant>
    </vt:vector>
  </HeadingPairs>
  <TitlesOfParts>
    <vt:vector size="4" baseType="lpstr">
      <vt:lpstr>Arial</vt:lpstr>
      <vt:lpstr>Calibri</vt:lpstr>
      <vt:lpstr>Office Theme</vt:lpstr>
      <vt:lpstr>PowerPoint Sunusu</vt:lpstr>
    </vt:vector>
  </TitlesOfParts>
  <Company>Genigraphics 800.790.4001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Genigraphics Research Poster Template 1m x 1m</dc:title>
  <dc:creator>Genigraphics 800.790.4001</dc:creator>
  <dc:description>To order poster prints visit us at www.genigraphics.com</dc:description>
  <cp:lastModifiedBy>Özlem Erdil Toraman</cp:lastModifiedBy>
  <cp:revision>67</cp:revision>
  <dcterms:created xsi:type="dcterms:W3CDTF">2008-05-03T03:01:56Z</dcterms:created>
  <dcterms:modified xsi:type="dcterms:W3CDTF">2026-05-05T01:11:15Z</dcterms:modified>
</cp:coreProperties>
</file>