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4EFA72-F13A-4C62-BACD-24199E8EBCD7}" v="68" dt="2026-05-04T14:25:57.406"/>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76" autoAdjust="0"/>
  </p:normalViewPr>
  <p:slideViewPr>
    <p:cSldViewPr>
      <p:cViewPr>
        <p:scale>
          <a:sx n="75" d="100"/>
          <a:sy n="75" d="100"/>
        </p:scale>
        <p:origin x="460" y="-628"/>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İN GÜL" userId="9d2a8716-2898-4216-affa-df55fb2de51f" providerId="ADAL" clId="{FFF86AB0-AEC0-46F3-AABE-58144A1D6696}"/>
    <pc:docChg chg="undo custSel modSld">
      <pc:chgData name="METİN GÜL" userId="9d2a8716-2898-4216-affa-df55fb2de51f" providerId="ADAL" clId="{FFF86AB0-AEC0-46F3-AABE-58144A1D6696}" dt="2026-05-04T14:38:44.806" v="332" actId="1076"/>
      <pc:docMkLst>
        <pc:docMk/>
      </pc:docMkLst>
      <pc:sldChg chg="addSp delSp modSp mod">
        <pc:chgData name="METİN GÜL" userId="9d2a8716-2898-4216-affa-df55fb2de51f" providerId="ADAL" clId="{FFF86AB0-AEC0-46F3-AABE-58144A1D6696}" dt="2026-05-04T14:38:44.806" v="332" actId="1076"/>
        <pc:sldMkLst>
          <pc:docMk/>
          <pc:sldMk cId="0" sldId="256"/>
        </pc:sldMkLst>
        <pc:spChg chg="mod">
          <ac:chgData name="METİN GÜL" userId="9d2a8716-2898-4216-affa-df55fb2de51f" providerId="ADAL" clId="{FFF86AB0-AEC0-46F3-AABE-58144A1D6696}" dt="2026-05-04T14:29:27.489" v="275" actId="1037"/>
          <ac:spMkLst>
            <pc:docMk/>
            <pc:sldMk cId="0" sldId="256"/>
            <ac:spMk id="2" creationId="{2E31A983-7B67-9657-3C8A-790F4BFFDAA0}"/>
          </ac:spMkLst>
        </pc:spChg>
        <pc:spChg chg="mod">
          <ac:chgData name="METİN GÜL" userId="9d2a8716-2898-4216-affa-df55fb2de51f" providerId="ADAL" clId="{FFF86AB0-AEC0-46F3-AABE-58144A1D6696}" dt="2026-05-04T14:33:00.433" v="307" actId="790"/>
          <ac:spMkLst>
            <pc:docMk/>
            <pc:sldMk cId="0" sldId="256"/>
            <ac:spMk id="3" creationId="{39981F8D-76B5-0437-4399-4DFE8B63C901}"/>
          </ac:spMkLst>
        </pc:spChg>
        <pc:spChg chg="mod">
          <ac:chgData name="METİN GÜL" userId="9d2a8716-2898-4216-affa-df55fb2de51f" providerId="ADAL" clId="{FFF86AB0-AEC0-46F3-AABE-58144A1D6696}" dt="2026-05-04T14:38:44.806" v="332" actId="1076"/>
          <ac:spMkLst>
            <pc:docMk/>
            <pc:sldMk cId="0" sldId="256"/>
            <ac:spMk id="4" creationId="{B4793AAF-A8DB-F64E-C959-6C121F4EDF37}"/>
          </ac:spMkLst>
        </pc:spChg>
        <pc:spChg chg="del">
          <ac:chgData name="METİN GÜL" userId="9d2a8716-2898-4216-affa-df55fb2de51f" providerId="ADAL" clId="{FFF86AB0-AEC0-46F3-AABE-58144A1D6696}" dt="2026-05-04T14:23:32.033" v="135" actId="478"/>
          <ac:spMkLst>
            <pc:docMk/>
            <pc:sldMk cId="0" sldId="256"/>
            <ac:spMk id="7" creationId="{CB24358A-83E5-8910-20FF-8BD05539C74B}"/>
          </ac:spMkLst>
        </pc:spChg>
        <pc:spChg chg="del">
          <ac:chgData name="METİN GÜL" userId="9d2a8716-2898-4216-affa-df55fb2de51f" providerId="ADAL" clId="{FFF86AB0-AEC0-46F3-AABE-58144A1D6696}" dt="2026-05-04T14:23:20.044" v="133" actId="478"/>
          <ac:spMkLst>
            <pc:docMk/>
            <pc:sldMk cId="0" sldId="256"/>
            <ac:spMk id="8" creationId="{EE12BA91-97A9-8E00-B99E-79604A0D3855}"/>
          </ac:spMkLst>
        </pc:spChg>
        <pc:spChg chg="del">
          <ac:chgData name="METİN GÜL" userId="9d2a8716-2898-4216-affa-df55fb2de51f" providerId="ADAL" clId="{FFF86AB0-AEC0-46F3-AABE-58144A1D6696}" dt="2026-05-04T14:20:14.918" v="49" actId="478"/>
          <ac:spMkLst>
            <pc:docMk/>
            <pc:sldMk cId="0" sldId="256"/>
            <ac:spMk id="10" creationId="{E4D6EA02-2D91-61F5-9E8F-221849ACD3B0}"/>
          </ac:spMkLst>
        </pc:spChg>
        <pc:spChg chg="add mod">
          <ac:chgData name="METİN GÜL" userId="9d2a8716-2898-4216-affa-df55fb2de51f" providerId="ADAL" clId="{FFF86AB0-AEC0-46F3-AABE-58144A1D6696}" dt="2026-05-04T14:20:05.547" v="46"/>
          <ac:spMkLst>
            <pc:docMk/>
            <pc:sldMk cId="0" sldId="256"/>
            <ac:spMk id="11" creationId="{DE942038-AC03-B8B4-1EAD-BBFA82DD1E00}"/>
          </ac:spMkLst>
        </pc:spChg>
        <pc:spChg chg="del">
          <ac:chgData name="METİN GÜL" userId="9d2a8716-2898-4216-affa-df55fb2de51f" providerId="ADAL" clId="{FFF86AB0-AEC0-46F3-AABE-58144A1D6696}" dt="2026-05-04T14:20:37.471" v="54" actId="478"/>
          <ac:spMkLst>
            <pc:docMk/>
            <pc:sldMk cId="0" sldId="256"/>
            <ac:spMk id="14" creationId="{164C99B9-C3C8-BBDE-008C-004D98F9406B}"/>
          </ac:spMkLst>
        </pc:spChg>
        <pc:spChg chg="add mod">
          <ac:chgData name="METİN GÜL" userId="9d2a8716-2898-4216-affa-df55fb2de51f" providerId="ADAL" clId="{FFF86AB0-AEC0-46F3-AABE-58144A1D6696}" dt="2026-05-04T14:20:23.543" v="50"/>
          <ac:spMkLst>
            <pc:docMk/>
            <pc:sldMk cId="0" sldId="256"/>
            <ac:spMk id="15" creationId="{F11E3573-DEC5-9E30-A238-609C55F81D30}"/>
          </ac:spMkLst>
        </pc:spChg>
        <pc:spChg chg="del">
          <ac:chgData name="METİN GÜL" userId="9d2a8716-2898-4216-affa-df55fb2de51f" providerId="ADAL" clId="{FFF86AB0-AEC0-46F3-AABE-58144A1D6696}" dt="2026-05-04T14:20:08.006" v="47" actId="478"/>
          <ac:spMkLst>
            <pc:docMk/>
            <pc:sldMk cId="0" sldId="256"/>
            <ac:spMk id="17" creationId="{D891A40D-B6B9-F999-309C-E648FADDC1A7}"/>
          </ac:spMkLst>
        </pc:spChg>
        <pc:spChg chg="del">
          <ac:chgData name="METİN GÜL" userId="9d2a8716-2898-4216-affa-df55fb2de51f" providerId="ADAL" clId="{FFF86AB0-AEC0-46F3-AABE-58144A1D6696}" dt="2026-05-04T14:19:42.591" v="43" actId="478"/>
          <ac:spMkLst>
            <pc:docMk/>
            <pc:sldMk cId="0" sldId="256"/>
            <ac:spMk id="18" creationId="{F1058E1C-3723-DFFA-D56D-71500331ABDC}"/>
          </ac:spMkLst>
        </pc:spChg>
        <pc:spChg chg="del">
          <ac:chgData name="METİN GÜL" userId="9d2a8716-2898-4216-affa-df55fb2de51f" providerId="ADAL" clId="{FFF86AB0-AEC0-46F3-AABE-58144A1D6696}" dt="2026-05-04T14:23:47.486" v="151" actId="478"/>
          <ac:spMkLst>
            <pc:docMk/>
            <pc:sldMk cId="0" sldId="256"/>
            <ac:spMk id="19" creationId="{016B5B0A-0D9F-C7C5-71D6-59722D1246B3}"/>
          </ac:spMkLst>
        </pc:spChg>
        <pc:spChg chg="del">
          <ac:chgData name="METİN GÜL" userId="9d2a8716-2898-4216-affa-df55fb2de51f" providerId="ADAL" clId="{FFF86AB0-AEC0-46F3-AABE-58144A1D6696}" dt="2026-05-04T14:20:25.282" v="51" actId="478"/>
          <ac:spMkLst>
            <pc:docMk/>
            <pc:sldMk cId="0" sldId="256"/>
            <ac:spMk id="20" creationId="{4CA26AE4-F481-321E-8DA3-A921A75EF70C}"/>
          </ac:spMkLst>
        </pc:spChg>
        <pc:spChg chg="mod">
          <ac:chgData name="METİN GÜL" userId="9d2a8716-2898-4216-affa-df55fb2de51f" providerId="ADAL" clId="{FFF86AB0-AEC0-46F3-AABE-58144A1D6696}" dt="2026-05-04T14:35:35.409" v="323" actId="123"/>
          <ac:spMkLst>
            <pc:docMk/>
            <pc:sldMk cId="0" sldId="256"/>
            <ac:spMk id="21" creationId="{B22AA5A3-3904-6088-8F7B-94801C154A6B}"/>
          </ac:spMkLst>
        </pc:spChg>
        <pc:spChg chg="del">
          <ac:chgData name="METİN GÜL" userId="9d2a8716-2898-4216-affa-df55fb2de51f" providerId="ADAL" clId="{FFF86AB0-AEC0-46F3-AABE-58144A1D6696}" dt="2026-05-04T14:20:35.064" v="53" actId="478"/>
          <ac:spMkLst>
            <pc:docMk/>
            <pc:sldMk cId="0" sldId="256"/>
            <ac:spMk id="22" creationId="{03B5C62E-82F2-4A50-70DE-F088F43D0C03}"/>
          </ac:spMkLst>
        </pc:spChg>
        <pc:spChg chg="mod">
          <ac:chgData name="METİN GÜL" userId="9d2a8716-2898-4216-affa-df55fb2de51f" providerId="ADAL" clId="{FFF86AB0-AEC0-46F3-AABE-58144A1D6696}" dt="2026-05-04T14:31:13.814" v="303" actId="1036"/>
          <ac:spMkLst>
            <pc:docMk/>
            <pc:sldMk cId="0" sldId="256"/>
            <ac:spMk id="23" creationId="{57CA1230-8C79-6AA1-82E2-D472BA155386}"/>
          </ac:spMkLst>
        </pc:spChg>
        <pc:spChg chg="del">
          <ac:chgData name="METİN GÜL" userId="9d2a8716-2898-4216-affa-df55fb2de51f" providerId="ADAL" clId="{FFF86AB0-AEC0-46F3-AABE-58144A1D6696}" dt="2026-05-04T14:25:50.443" v="165" actId="478"/>
          <ac:spMkLst>
            <pc:docMk/>
            <pc:sldMk cId="0" sldId="256"/>
            <ac:spMk id="25" creationId="{3C3D768F-D396-9AEE-D4C3-43E0597F6575}"/>
          </ac:spMkLst>
        </pc:spChg>
        <pc:spChg chg="del">
          <ac:chgData name="METİN GÜL" userId="9d2a8716-2898-4216-affa-df55fb2de51f" providerId="ADAL" clId="{FFF86AB0-AEC0-46F3-AABE-58144A1D6696}" dt="2026-05-04T14:23:44.663" v="150" actId="478"/>
          <ac:spMkLst>
            <pc:docMk/>
            <pc:sldMk cId="0" sldId="256"/>
            <ac:spMk id="26" creationId="{A512EAF3-4B56-08E1-E5D1-742C14638B80}"/>
          </ac:spMkLst>
        </pc:spChg>
        <pc:spChg chg="add mod">
          <ac:chgData name="METİN GÜL" userId="9d2a8716-2898-4216-affa-df55fb2de51f" providerId="ADAL" clId="{FFF86AB0-AEC0-46F3-AABE-58144A1D6696}" dt="2026-05-04T14:20:46.396" v="55"/>
          <ac:spMkLst>
            <pc:docMk/>
            <pc:sldMk cId="0" sldId="256"/>
            <ac:spMk id="27" creationId="{3F4BCC8A-56EE-094C-B4CB-8D8F64E0A986}"/>
          </ac:spMkLst>
        </pc:spChg>
        <pc:spChg chg="add mod">
          <ac:chgData name="METİN GÜL" userId="9d2a8716-2898-4216-affa-df55fb2de51f" providerId="ADAL" clId="{FFF86AB0-AEC0-46F3-AABE-58144A1D6696}" dt="2026-05-04T14:20:53.600" v="56"/>
          <ac:spMkLst>
            <pc:docMk/>
            <pc:sldMk cId="0" sldId="256"/>
            <ac:spMk id="28" creationId="{7FBB67B4-BB7D-F4D8-1B16-9F30DC5FB594}"/>
          </ac:spMkLst>
        </pc:spChg>
        <pc:spChg chg="add mod">
          <ac:chgData name="METİN GÜL" userId="9d2a8716-2898-4216-affa-df55fb2de51f" providerId="ADAL" clId="{FFF86AB0-AEC0-46F3-AABE-58144A1D6696}" dt="2026-05-04T14:34:03.982" v="309" actId="790"/>
          <ac:spMkLst>
            <pc:docMk/>
            <pc:sldMk cId="0" sldId="256"/>
            <ac:spMk id="29" creationId="{35456D4E-4E25-917F-9CDD-662042CD4FF7}"/>
          </ac:spMkLst>
        </pc:spChg>
        <pc:spChg chg="mod">
          <ac:chgData name="METİN GÜL" userId="9d2a8716-2898-4216-affa-df55fb2de51f" providerId="ADAL" clId="{FFF86AB0-AEC0-46F3-AABE-58144A1D6696}" dt="2026-05-04T14:13:09.444" v="11"/>
          <ac:spMkLst>
            <pc:docMk/>
            <pc:sldMk cId="0" sldId="256"/>
            <ac:spMk id="2234" creationId="{00000000-0000-0000-0000-000000000000}"/>
          </ac:spMkLst>
        </pc:spChg>
        <pc:spChg chg="del">
          <ac:chgData name="METİN GÜL" userId="9d2a8716-2898-4216-affa-df55fb2de51f" providerId="ADAL" clId="{FFF86AB0-AEC0-46F3-AABE-58144A1D6696}" dt="2026-05-04T14:19:59.418" v="45" actId="478"/>
          <ac:spMkLst>
            <pc:docMk/>
            <pc:sldMk cId="0" sldId="256"/>
            <ac:spMk id="2292" creationId="{00000000-0000-0000-0000-000000000000}"/>
          </ac:spMkLst>
        </pc:spChg>
        <pc:spChg chg="mod">
          <ac:chgData name="METİN GÜL" userId="9d2a8716-2898-4216-affa-df55fb2de51f" providerId="ADAL" clId="{FFF86AB0-AEC0-46F3-AABE-58144A1D6696}" dt="2026-05-04T14:35:57.613" v="324" actId="790"/>
          <ac:spMkLst>
            <pc:docMk/>
            <pc:sldMk cId="0" sldId="256"/>
            <ac:spMk id="2315" creationId="{00000000-0000-0000-0000-000000000000}"/>
          </ac:spMkLst>
        </pc:spChg>
        <pc:spChg chg="mod">
          <ac:chgData name="METİN GÜL" userId="9d2a8716-2898-4216-affa-df55fb2de51f" providerId="ADAL" clId="{FFF86AB0-AEC0-46F3-AABE-58144A1D6696}" dt="2026-05-04T14:32:07.998" v="304" actId="790"/>
          <ac:spMkLst>
            <pc:docMk/>
            <pc:sldMk cId="0" sldId="256"/>
            <ac:spMk id="2317" creationId="{00000000-0000-0000-0000-000000000000}"/>
          </ac:spMkLst>
        </pc:spChg>
        <pc:spChg chg="mod">
          <ac:chgData name="METİN GÜL" userId="9d2a8716-2898-4216-affa-df55fb2de51f" providerId="ADAL" clId="{FFF86AB0-AEC0-46F3-AABE-58144A1D6696}" dt="2026-05-04T14:36:49.526" v="326" actId="6549"/>
          <ac:spMkLst>
            <pc:docMk/>
            <pc:sldMk cId="0" sldId="256"/>
            <ac:spMk id="2318" creationId="{00000000-0000-0000-0000-000000000000}"/>
          </ac:spMkLst>
        </pc:spChg>
        <pc:spChg chg="mod">
          <ac:chgData name="METİN GÜL" userId="9d2a8716-2898-4216-affa-df55fb2de51f" providerId="ADAL" clId="{FFF86AB0-AEC0-46F3-AABE-58144A1D6696}" dt="2026-05-04T14:27:50.008" v="170" actId="120"/>
          <ac:spMkLst>
            <pc:docMk/>
            <pc:sldMk cId="0" sldId="256"/>
            <ac:spMk id="2320" creationId="{00000000-0000-0000-0000-000000000000}"/>
          </ac:spMkLst>
        </pc:spChg>
        <pc:picChg chg="add mod">
          <ac:chgData name="METİN GÜL" userId="9d2a8716-2898-4216-affa-df55fb2de51f" providerId="ADAL" clId="{FFF86AB0-AEC0-46F3-AABE-58144A1D6696}" dt="2026-05-04T14:19:49.695" v="44"/>
          <ac:picMkLst>
            <pc:docMk/>
            <pc:sldMk cId="0" sldId="256"/>
            <ac:picMk id="9" creationId="{F676E3D5-780C-C113-9C80-07C6D5F1F261}"/>
          </ac:picMkLst>
        </pc:picChg>
        <pc:picChg chg="add mod">
          <ac:chgData name="METİN GÜL" userId="9d2a8716-2898-4216-affa-df55fb2de51f" providerId="ADAL" clId="{FFF86AB0-AEC0-46F3-AABE-58144A1D6696}" dt="2026-05-04T14:20:11.964" v="48"/>
          <ac:picMkLst>
            <pc:docMk/>
            <pc:sldMk cId="0" sldId="256"/>
            <ac:picMk id="13" creationId="{A7927F42-AC02-1894-F6E4-5B20CB03C569}"/>
          </ac:picMkLst>
        </pc:picChg>
        <pc:picChg chg="add mod">
          <ac:chgData name="METİN GÜL" userId="9d2a8716-2898-4216-affa-df55fb2de51f" providerId="ADAL" clId="{FFF86AB0-AEC0-46F3-AABE-58144A1D6696}" dt="2026-05-04T14:20:31.022" v="52"/>
          <ac:picMkLst>
            <pc:docMk/>
            <pc:sldMk cId="0" sldId="256"/>
            <ac:picMk id="16" creationId="{5C612AD0-0902-5D63-D045-D7FCD769621E}"/>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3113368" y="2040976"/>
            <a:ext cx="12801599" cy="118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a:cs typeface="Arial" panose="020B0604020202020204" pitchFamily="34" charset="0"/>
              </a:rPr>
              <a:t>Enerjinin Geleceği</a:t>
            </a:r>
            <a:r>
              <a:rPr lang="tr-TR" sz="4800" b="1">
                <a:cs typeface="Arial" panose="020B0604020202020204" pitchFamily="34" charset="0"/>
              </a:rPr>
              <a:t>: XR </a:t>
            </a:r>
            <a:r>
              <a:rPr lang="tr-TR" sz="4800" b="1" dirty="0">
                <a:cs typeface="Arial" panose="020B0604020202020204" pitchFamily="34" charset="0"/>
              </a:rPr>
              <a:t>ile Rüzgâr Sistemleri Teknolojileri Eğitimi</a:t>
            </a:r>
          </a:p>
          <a:p>
            <a:pPr algn="ctr"/>
            <a:r>
              <a:rPr lang="tr-TR" sz="2500" b="1" dirty="0">
                <a:cs typeface="Arial" panose="020B0604020202020204" pitchFamily="34" charset="0"/>
              </a:rPr>
              <a:t>Balıkesir Üniversitesi/Balıkesir MYO/Elektrik ve Enerji Bölümü</a:t>
            </a:r>
            <a:endParaRPr lang="en-US" sz="2500" b="1" dirty="0">
              <a:cs typeface="Arial" panose="020B0604020202020204"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128978" y="11789954"/>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397869" y="22179410"/>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8657" y="5242314"/>
            <a:ext cx="3613304" cy="6536203"/>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en-US" sz="1800" dirty="0">
                <a:solidFill>
                  <a:schemeClr val="bg1"/>
                </a:solidFill>
                <a:cs typeface="Arial" panose="020B0604020202020204" pitchFamily="34" charset="0"/>
              </a:rPr>
              <a:t>Bu </a:t>
            </a:r>
            <a:r>
              <a:rPr lang="en-US" sz="1800" dirty="0" err="1">
                <a:solidFill>
                  <a:schemeClr val="bg1"/>
                </a:solidFill>
                <a:cs typeface="Arial" panose="020B0604020202020204" pitchFamily="34" charset="0"/>
              </a:rPr>
              <a:t>çalışma</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kapsamında</a:t>
            </a:r>
            <a:r>
              <a:rPr lang="en-US" sz="1800" dirty="0">
                <a:solidFill>
                  <a:schemeClr val="bg1"/>
                </a:solidFill>
                <a:cs typeface="Arial" panose="020B0604020202020204" pitchFamily="34" charset="0"/>
              </a:rPr>
              <a:t>, Balıkesir </a:t>
            </a:r>
            <a:r>
              <a:rPr lang="en-US" sz="1800" dirty="0" err="1">
                <a:solidFill>
                  <a:schemeClr val="bg1"/>
                </a:solidFill>
                <a:cs typeface="Arial" panose="020B0604020202020204" pitchFamily="34" charset="0"/>
              </a:rPr>
              <a:t>Üniversitesi’nde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Genişletilmiş</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Gerçeklik</a:t>
            </a:r>
            <a:r>
              <a:rPr lang="en-US" sz="1800" dirty="0">
                <a:solidFill>
                  <a:schemeClr val="bg1"/>
                </a:solidFill>
                <a:cs typeface="Arial" panose="020B0604020202020204" pitchFamily="34" charset="0"/>
              </a:rPr>
              <a:t> (XR) </a:t>
            </a:r>
            <a:r>
              <a:rPr lang="en-US" sz="1800" dirty="0" err="1">
                <a:solidFill>
                  <a:schemeClr val="bg1"/>
                </a:solidFill>
                <a:cs typeface="Arial" panose="020B0604020202020204" pitchFamily="34" charset="0"/>
              </a:rPr>
              <a:t>teknolojileri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üzerine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uygulamalı</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bir</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eğitim</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etkinliği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gerçekleştirilmiştir</a:t>
            </a:r>
            <a:r>
              <a:rPr lang="en-US" sz="1800" dirty="0">
                <a:solidFill>
                  <a:schemeClr val="bg1"/>
                </a:solidFill>
                <a:cs typeface="Arial" panose="020B0604020202020204" pitchFamily="34" charset="0"/>
              </a:rPr>
              <a:t>.</a:t>
            </a:r>
            <a:endParaRPr lang="tr-TR" sz="1800" dirty="0">
              <a:solidFill>
                <a:schemeClr val="bg1"/>
              </a:solidFill>
              <a:cs typeface="Arial" panose="020B0604020202020204" pitchFamily="34" charset="0"/>
            </a:endParaRPr>
          </a:p>
          <a:p>
            <a:pPr defTabSz="1799719" fontAlgn="auto">
              <a:spcBef>
                <a:spcPts val="0"/>
              </a:spcBef>
              <a:spcAft>
                <a:spcPts val="0"/>
              </a:spcAft>
            </a:pPr>
            <a:r>
              <a:rPr lang="en-US" sz="1800" dirty="0" err="1">
                <a:solidFill>
                  <a:schemeClr val="bg1"/>
                </a:solidFill>
                <a:cs typeface="Arial" panose="020B0604020202020204" pitchFamily="34" charset="0"/>
              </a:rPr>
              <a:t>Etkinlikte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rüzgâr</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enerjisi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sistemlerinde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kullanılan</a:t>
            </a:r>
            <a:r>
              <a:rPr lang="en-US" sz="1800" dirty="0">
                <a:solidFill>
                  <a:schemeClr val="bg1"/>
                </a:solidFill>
                <a:cs typeface="Arial" panose="020B0604020202020204" pitchFamily="34" charset="0"/>
              </a:rPr>
              <a:t> VR/XR </a:t>
            </a:r>
            <a:r>
              <a:rPr lang="en-US" sz="1800" dirty="0" err="1">
                <a:solidFill>
                  <a:schemeClr val="bg1"/>
                </a:solidFill>
                <a:cs typeface="Arial" panose="020B0604020202020204" pitchFamily="34" charset="0"/>
              </a:rPr>
              <a:t>tabanlı</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eğitim</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çözümleri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tanıtılmış</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ve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öğrencilerin</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bakım</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arıza</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giderme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ve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güvenlik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süreçlerini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sanal</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ortamda</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deneyimlemeleri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sağlanmıştır</a:t>
            </a:r>
            <a:r>
              <a:rPr lang="en-US" sz="1800" dirty="0">
                <a:solidFill>
                  <a:schemeClr val="bg1"/>
                </a:solidFill>
                <a:cs typeface="Arial" panose="020B0604020202020204" pitchFamily="34" charset="0"/>
              </a:rPr>
              <a:t>.</a:t>
            </a:r>
            <a:endParaRPr lang="tr-TR" sz="1800" dirty="0">
              <a:solidFill>
                <a:schemeClr val="bg1"/>
              </a:solidFill>
              <a:cs typeface="Arial" panose="020B0604020202020204" pitchFamily="34" charset="0"/>
            </a:endParaRPr>
          </a:p>
          <a:p>
            <a:pPr defTabSz="1799719" fontAlgn="auto">
              <a:spcBef>
                <a:spcPts val="0"/>
              </a:spcBef>
              <a:spcAft>
                <a:spcPts val="0"/>
              </a:spcAft>
            </a:pPr>
            <a:r>
              <a:rPr lang="en-US" sz="1800" dirty="0">
                <a:solidFill>
                  <a:schemeClr val="bg1"/>
                </a:solidFill>
                <a:cs typeface="Arial" panose="020B0604020202020204" pitchFamily="34" charset="0"/>
              </a:rPr>
              <a:t>XR </a:t>
            </a:r>
            <a:r>
              <a:rPr lang="en-US" sz="1800" dirty="0" err="1">
                <a:solidFill>
                  <a:schemeClr val="bg1"/>
                </a:solidFill>
                <a:cs typeface="Arial" panose="020B0604020202020204" pitchFamily="34" charset="0"/>
              </a:rPr>
              <a:t>teknolojileri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yüksek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riskli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operasyonların</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güvenli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ortamlarda</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öğrenilmesine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olanak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tanıyarak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uygulama</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becerilerinin</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geliştirilmesine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katkı</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sağlamaktadır</a:t>
            </a:r>
            <a:r>
              <a:rPr lang="en-US" sz="1800" dirty="0">
                <a:solidFill>
                  <a:schemeClr val="bg1"/>
                </a:solidFill>
                <a:cs typeface="Arial" panose="020B0604020202020204" pitchFamily="34" charset="0"/>
              </a:rPr>
              <a:t>.</a:t>
            </a:r>
            <a:endParaRPr lang="tr-TR" sz="1800" dirty="0">
              <a:solidFill>
                <a:schemeClr val="bg1"/>
              </a:solidFill>
              <a:cs typeface="Arial" panose="020B0604020202020204" pitchFamily="34" charset="0"/>
            </a:endParaRPr>
          </a:p>
          <a:p>
            <a:pPr defTabSz="1799719" fontAlgn="auto">
              <a:spcBef>
                <a:spcPts val="0"/>
              </a:spcBef>
              <a:spcAft>
                <a:spcPts val="0"/>
              </a:spcAft>
            </a:pPr>
            <a:r>
              <a:rPr lang="en-US" sz="1800" dirty="0">
                <a:solidFill>
                  <a:schemeClr val="bg1"/>
                </a:solidFill>
                <a:cs typeface="Arial" panose="020B0604020202020204" pitchFamily="34" charset="0"/>
              </a:rPr>
              <a:t>Gerçekleştirilen </a:t>
            </a:r>
            <a:r>
              <a:rPr lang="en-US" sz="1800" dirty="0" err="1">
                <a:solidFill>
                  <a:schemeClr val="bg1"/>
                </a:solidFill>
                <a:cs typeface="Arial" panose="020B0604020202020204" pitchFamily="34" charset="0"/>
              </a:rPr>
              <a:t>eğitim</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ile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öğrencilerin</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teorik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bilgilerini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pratikle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desteklemeleri</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ve</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sektörel</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farkındalık</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kazanmaları</a:t>
            </a:r>
            <a:r>
              <a:rPr lang="en-US" sz="1800" dirty="0">
                <a:solidFill>
                  <a:schemeClr val="bg1"/>
                </a:solidFill>
                <a:cs typeface="Arial" panose="020B0604020202020204" pitchFamily="34" charset="0"/>
              </a:rPr>
              <a:t> </a:t>
            </a:r>
            <a:r>
              <a:rPr lang="en-US" sz="1800" dirty="0" err="1">
                <a:solidFill>
                  <a:schemeClr val="bg1"/>
                </a:solidFill>
                <a:cs typeface="Arial" panose="020B0604020202020204" pitchFamily="34" charset="0"/>
              </a:rPr>
              <a:t>hedeflenmiştir</a:t>
            </a:r>
            <a:r>
              <a:rPr lang="en-US" sz="1800" dirty="0">
                <a:solidFill>
                  <a:schemeClr val="bg1"/>
                </a:solidFill>
                <a:cs typeface="Arial" panose="020B0604020202020204" pitchFamily="34" charset="0"/>
              </a:rPr>
              <a:t>.</a:t>
            </a:r>
          </a:p>
        </p:txBody>
      </p:sp>
      <p:sp>
        <p:nvSpPr>
          <p:cNvPr id="2317" name="Text Box 269"/>
          <p:cNvSpPr txBox="1">
            <a:spLocks noChangeArrowheads="1"/>
          </p:cNvSpPr>
          <p:nvPr/>
        </p:nvSpPr>
        <p:spPr bwMode="auto">
          <a:xfrm>
            <a:off x="13624820" y="5022791"/>
            <a:ext cx="4089639" cy="8198196"/>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Bu etkinliğin temel amacı, teknik eğitimde dijital dönüşümün önemli bileşenlerinden biri olan Genişletilmiş Gerçeklik (XR) teknolojilerinin eğitim süreçlerine entegrasyonunu tanıtmak ve öğrencilerin bu alandaki farkındalığını artırmaktır. Rüzgâr enerjisi sistemleri bağlamında geliştirilen XR tabanlı uygulamalarla, öğrencilerin bakım, arıza giderme ve güvenlik süreçlerini güvenli ve etkileşimli ortamlarda deneyimlemeleri hedeflenmiştir. Bu sayede teorik bilginin uygulama ile desteklenmesi ve sektörel becerilerin geliştirilmesi amaçlanmaktadır.</a:t>
            </a:r>
          </a:p>
          <a:p>
            <a:r>
              <a:rPr lang="tr-TR" sz="1800" dirty="0"/>
              <a:t>Etkinliğin hedef kitlesini, Balıkesir Üniversitesi Balıkesir Meslek Yüksekokulu Elektrik ve Enerji Bölümü başta olmak üzere teknik alanlarda eğitim gören ön lisans öğrencileri oluşturmaktadır. Ayrıca enerji sektöründe kariyer planlayan bireyler de hedef kitle içerisinde yer almaktadır. Etkinlik, öğrencilerin uygulama temelli öğrenme becerilerini geliştirerek onları sektörün güncel ihtiyaçlarına daha hazır hale getirmeyi hedeflemektedir.</a:t>
            </a:r>
            <a:endParaRPr lang="en-US" sz="1800" dirty="0">
              <a:solidFill>
                <a:prstClr val="black"/>
              </a:solidFill>
              <a:cs typeface="Arial" panose="020B0604020202020204" pitchFamily="34" charset="0"/>
            </a:endParaRPr>
          </a:p>
        </p:txBody>
      </p:sp>
      <p:sp>
        <p:nvSpPr>
          <p:cNvPr id="2318" name="Text Box 270"/>
          <p:cNvSpPr txBox="1">
            <a:spLocks noChangeArrowheads="1"/>
          </p:cNvSpPr>
          <p:nvPr/>
        </p:nvSpPr>
        <p:spPr bwMode="auto">
          <a:xfrm>
            <a:off x="4452477" y="12274564"/>
            <a:ext cx="4089639" cy="11799182"/>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Bu çalışma kapsamında gerçekleştirilen XR tabanlı eğitim etkinliği, yapılandırılmış bir öğretim tasarımı çerçevesinde planlanmış ve teorik anlatım ile uygulamalı deneyim olmak üzere iki aşamada yürütülmüştür. İlk aşamada, katılımcılara Genişletilmiş Gerçeklik (XR) teknolojilerinin temel prensipleri, bileşenleri ve enerji sektöründeki kullanım alanları hakkında kavramsal bir çerçeve sunulmuştur.</a:t>
            </a:r>
          </a:p>
          <a:p>
            <a:r>
              <a:rPr lang="tr-TR" sz="1800" dirty="0"/>
              <a:t>Bu kapsamda özellikle rüzgâr enerjisi sistemlerinde kullanılan VR tabanlı eğitim çözümleri, bakım süreçleri ve güvenlik uygulamaları ele alınmıştır.</a:t>
            </a:r>
          </a:p>
          <a:p>
            <a:r>
              <a:rPr lang="tr-TR" sz="1800" dirty="0"/>
              <a:t>İkinci aşamada, öğrencilerin aktif katılımına dayalı uygulamalı eğitim gerçekleştirilmiştir. VR/XR gözlük sistemleri kullanılarak rüzgâr türbini bileşenlerine yönelik sanal simülasyonlar deneyimlenmiş; katılımcılar türbin yapısını inceleme, arıza tespiti, bakım prosedürlerini uygulama ve güvenlik senaryolarını test etme imkânı bulmuştur. Özellikle LOTO prosedürleri, riskli operasyonların güvenli şekilde öğrenilmesi amacıyla senaryo tabanlı olarak uygulanmıştır.</a:t>
            </a:r>
          </a:p>
          <a:p>
            <a:r>
              <a:rPr lang="tr-TR" sz="1800" dirty="0"/>
              <a:t>Eğitim sürecinde yönlendirilmiş öğrenme yaklaşımı benimsenmiş, öğrencilerin görevleri adım adım tamamlamaları sağlanmıştır. Bu sayede teknik süreçlerin anlaşılması kolaylaştırılmış ve uygulama becerileri geliştirilmiştir. Etkinlik sonunda, katılımcıların öğrenme deneyimleri ve XR teknolojilerine yönelik algıları gözlemsel değerlendirmeler ve geri bildirimler aracılığıyla analiz edilmiştir.</a:t>
            </a:r>
          </a:p>
        </p:txBody>
      </p:sp>
      <p:sp>
        <p:nvSpPr>
          <p:cNvPr id="2320" name="Text Box 272"/>
          <p:cNvSpPr txBox="1">
            <a:spLocks noChangeArrowheads="1"/>
          </p:cNvSpPr>
          <p:nvPr/>
        </p:nvSpPr>
        <p:spPr bwMode="auto">
          <a:xfrm>
            <a:off x="4500166" y="5022791"/>
            <a:ext cx="4089639" cy="6813202"/>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Bu etkinliğin temel amacı, teknik eğitimde dijital dönüşümün önemli bir bileşeni olan Genişletilmiş Gerçeklik (XR) teknolojilerinin eğitim süreçlerine entegrasyonunu tanıtmak ve öğrencilerin bu alandaki farkındalığını artırmaktır. Rüzgâr enerjisi sistemleri bağlamında geliştirilen XR tabanlı uygulamalarla, öğrencilerin bakım, arıza giderme ve güvenlik süreçlerini güvenli ve etkileşimli ortamlarda deneyimlemeleri hedeflenmiştir.</a:t>
            </a:r>
          </a:p>
          <a:p>
            <a:r>
              <a:rPr lang="tr-TR" sz="1800" dirty="0"/>
              <a:t>Böylece teorik bilginin uygulama ile desteklenmesi ve sektörel becerilerin geliştirilmesi amaçlanmaktadır.</a:t>
            </a:r>
          </a:p>
          <a:p>
            <a:r>
              <a:rPr lang="tr-TR" sz="1800" dirty="0"/>
              <a:t>Etkinliğin hedef kitlesini, Balıkesir Üniversitesi Balıkesir Meslek Yüksekokulu Elektrik ve Enerji Bölümü başta olmak üzere teknik alanlarda eğitim gören ön lisans öğrencileri oluşturmaktadır.</a:t>
            </a:r>
          </a:p>
          <a:p>
            <a:r>
              <a:rPr lang="tr-TR" sz="1800" dirty="0"/>
              <a:t>Ayrıca enerji sektöründe kariyer planlayan bireyler de hedef kitle içerisinde yer almaktadır.</a:t>
            </a:r>
            <a:endParaRPr lang="en-US" sz="1800" dirty="0">
              <a:cs typeface="Arial" panose="020B0604020202020204" pitchFamily="34" charset="0"/>
            </a:endParaRP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9966606" y="15308195"/>
            <a:ext cx="2371225"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3: </a:t>
            </a:r>
            <a:r>
              <a:rPr lang="tr-TR" sz="1800" dirty="0" err="1">
                <a:solidFill>
                  <a:schemeClr val="accent1">
                    <a:lumMod val="50000"/>
                  </a:schemeClr>
                </a:solidFill>
                <a:cs typeface="Arial" panose="020B0604020202020204" pitchFamily="34" charset="0"/>
              </a:rPr>
              <a:t>Arial</a:t>
            </a:r>
            <a:r>
              <a:rPr lang="tr-TR" sz="1800" dirty="0">
                <a:solidFill>
                  <a:schemeClr val="accent1">
                    <a:lumMod val="50000"/>
                  </a:schemeClr>
                </a:solidFill>
                <a:cs typeface="Arial" panose="020B0604020202020204" pitchFamily="34" charset="0"/>
              </a:rPr>
              <a:t> 14 punto</a:t>
            </a:r>
            <a:endParaRPr lang="en-US" sz="18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648531" y="13285787"/>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606393" y="13819187"/>
            <a:ext cx="4089639" cy="9029193"/>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en-US" sz="1800" noProof="1"/>
              <a:t>Bu çalışma, teknik eğitimde XR teknolojilerinin uygulanmasına yönelik sektör destekli ve deneyim temelli bir model sunması açısından özgün bir katkı sağlamaktadır. Çalışmanın en önemli katkılarından biri, teorik bilgilerin ötesine geçilerek öğrencilerin gerçek endüstriyel senaryoları sanal ortamda deneyimlemelerine imkân sağlayan bir eğitim modelinin ortaya konulmasıdır. Bu yönüyle çalışma, geleneksel eğitim yöntemlerinin sınırlılıklarını aşarak, riskli ve maliyetli uygulamaların güvenli bir şekilde öğretilebilmesine olanak tanımaktadır.</a:t>
            </a:r>
          </a:p>
          <a:p>
            <a:r>
              <a:rPr lang="en-US" sz="1800" noProof="1"/>
              <a:t>Ayrıca, GE Vernova ile gerçekleştirilen iş birliği sayesinde, eğitim içeriği doğrudan sektör uygulamaları ile uyumlu hale getirilmiş ve öğrencilerin güncel teknolojilere erişimi sağlanmıştır. Bu durum, çalışmayı yalnızca bir eğitim etkinliği olmaktan çıkararak, üniversite-sanayi iş birliğine dayalı yenilikçi bir öğrenme modeli haline getirmektedir.</a:t>
            </a:r>
          </a:p>
          <a:p>
            <a:r>
              <a:rPr lang="en-US" sz="1800" noProof="1"/>
              <a:t>XR teknolojilerinin rüzgâr enerjisi gibi yüksek risk içeren sistemlerde eğitim amaçlı kullanımına odaklanılması, çalışmanın literatürdeki güncel eğilimlerle örtüşmesini sağlamakta ve teknik eğitimde dijital dönüşüme yönelik somut bir örnek sunmaktadır.</a:t>
            </a:r>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22418" y="12523787"/>
            <a:ext cx="3613304" cy="11799182"/>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en-US" sz="1800" noProof="1">
                <a:solidFill>
                  <a:schemeClr val="bg1"/>
                </a:solidFill>
                <a:cs typeface="Arial" panose="020B0604020202020204" pitchFamily="34" charset="0"/>
              </a:rPr>
              <a:t>Dijital dönüşüm, sürükleyici ve etkileşimli öğrenme yaklaşımlarını eğitim süreçlerine entegre ederek teknik eğitimi yeniden şekillendirmektedir [1]. Sanal Gerçeklik (VR), Artırılmış Gerçeklik (AR) ve Karma Gerçeklik (MR)’i kapsayan Genişletilmiş Gerçeklik (XR) teknolojileri, karmaşık mühendislik uygulamalarının güvenli ve kontrol edilebilir ortamlarda deneyimlenmesini sağlayarak hızlı beceri kazanımı ve risk azaltımı sunmaktadır [2].Enerji sistemleri bağlamında, özellikle rüzgâr enerjisi alanında XR tabanlı eğitim uygulamaları giderek yaygınlaşmaktadır. Yüksek doğruluklu simülasyonlar ve yönlendirilmiş öğrenme senaryoları sayesinde öğrenciler, sistem davranışlarını görselleştirebilmekte ve bakım süreçlerini daha etkin kavrayabilmektedir. Ayrıca dijital ikizler ve sürükleyici simülasyonlar, öğrenme motivasyonunu artırmakta ve saha uygulamalarına hazırlığı güçlendirmektedir [3], [4]. XR destekli eğitimlerin, zorlu çalışma koşullarında güvenlik ve prosedürel doğruluğu artırdığı da belirtilmektedir [5], [6].Bu çalışma, GE Vernova iş birliği ile Balıkesir Üniversitesi’nde gerçekleştirilen XR tabanlı rüzgâr enerjisi eğitimini ele almakta ve bu teknolojilerin deneyimsel öğrenme ile sektörel yetkinliklere katkısını incelemektedir.</a:t>
            </a:r>
          </a:p>
        </p:txBody>
      </p:sp>
      <p:sp>
        <p:nvSpPr>
          <p:cNvPr id="23" name="TextBox 22">
            <a:extLst>
              <a:ext uri="{FF2B5EF4-FFF2-40B4-BE49-F238E27FC236}">
                <a16:creationId xmlns:a16="http://schemas.microsoft.com/office/drawing/2014/main" id="{57CA1230-8C79-6AA1-82E2-D472BA155386}"/>
              </a:ext>
            </a:extLst>
          </p:cNvPr>
          <p:cNvSpPr txBox="1"/>
          <p:nvPr/>
        </p:nvSpPr>
        <p:spPr>
          <a:xfrm>
            <a:off x="168657" y="11940500"/>
            <a:ext cx="12878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24" name="Text Box 262">
            <a:extLst>
              <a:ext uri="{FF2B5EF4-FFF2-40B4-BE49-F238E27FC236}">
                <a16:creationId xmlns:a16="http://schemas.microsoft.com/office/drawing/2014/main" id="{901D516A-8C98-36C7-B24B-4C34FECE6C41}"/>
              </a:ext>
            </a:extLst>
          </p:cNvPr>
          <p:cNvSpPr txBox="1">
            <a:spLocks noChangeArrowheads="1"/>
          </p:cNvSpPr>
          <p:nvPr/>
        </p:nvSpPr>
        <p:spPr bwMode="auto">
          <a:xfrm>
            <a:off x="-100788" y="19953322"/>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606393" y="23052286"/>
            <a:ext cx="4089639" cy="1550222"/>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defTabSz="1799719" fontAlgn="auto">
              <a:spcBef>
                <a:spcPts val="0"/>
              </a:spcBef>
              <a:spcAft>
                <a:spcPts val="0"/>
              </a:spcAft>
            </a:pPr>
            <a:r>
              <a:rPr lang="tr-TR" sz="1800" dirty="0"/>
              <a:t>Y</a:t>
            </a:r>
            <a:r>
              <a:rPr lang="en-US" sz="1800" dirty="0" err="1"/>
              <a:t>azarın</a:t>
            </a:r>
            <a:r>
              <a:rPr lang="en-US" sz="1800" dirty="0"/>
              <a:t> </a:t>
            </a:r>
            <a:r>
              <a:rPr lang="en-US" sz="1800" dirty="0" err="1"/>
              <a:t>adı</a:t>
            </a:r>
            <a:r>
              <a:rPr lang="tr-TR" sz="1800" dirty="0"/>
              <a:t>:</a:t>
            </a:r>
            <a:r>
              <a:rPr lang="en-US" sz="1800" dirty="0"/>
              <a:t> </a:t>
            </a:r>
            <a:r>
              <a:rPr lang="tr-TR" sz="1800" dirty="0"/>
              <a:t>Metin GÜL</a:t>
            </a:r>
          </a:p>
          <a:p>
            <a:pPr defTabSz="1799719" fontAlgn="auto">
              <a:spcBef>
                <a:spcPts val="0"/>
              </a:spcBef>
              <a:spcAft>
                <a:spcPts val="0"/>
              </a:spcAft>
            </a:pPr>
            <a:r>
              <a:rPr lang="tr-TR" sz="1800" dirty="0"/>
              <a:t>E</a:t>
            </a:r>
            <a:r>
              <a:rPr lang="en-US" sz="1800" dirty="0"/>
              <a:t>-</a:t>
            </a:r>
            <a:r>
              <a:rPr lang="en-US" sz="1800" dirty="0" err="1"/>
              <a:t>posta</a:t>
            </a:r>
            <a:r>
              <a:rPr lang="en-US" sz="1800" dirty="0"/>
              <a:t> </a:t>
            </a:r>
            <a:r>
              <a:rPr lang="en-US" sz="1800" dirty="0" err="1"/>
              <a:t>adresi</a:t>
            </a:r>
            <a:r>
              <a:rPr lang="tr-TR" sz="1800" dirty="0"/>
              <a:t>:</a:t>
            </a:r>
            <a:r>
              <a:rPr lang="en-US" sz="1800" dirty="0"/>
              <a:t> </a:t>
            </a:r>
            <a:r>
              <a:rPr lang="tr-TR" sz="1800" dirty="0"/>
              <a:t>metingul@balikesir.edu.tr</a:t>
            </a:r>
          </a:p>
          <a:p>
            <a:pPr algn="just" defTabSz="1799719" fontAlgn="auto">
              <a:spcBef>
                <a:spcPts val="0"/>
              </a:spcBef>
              <a:spcAft>
                <a:spcPts val="0"/>
              </a:spcAft>
            </a:pPr>
            <a:r>
              <a:rPr lang="tr-TR" sz="1800" dirty="0"/>
              <a:t>Balıkesir MYO Elektrik ve Enerji Bölümü</a:t>
            </a:r>
            <a:endParaRPr lang="en-US" sz="1500" dirty="0">
              <a:solidFill>
                <a:prstClr val="black"/>
              </a:solidFill>
              <a:latin typeface="Calibri" pitchFamily="34" charset="0"/>
            </a:endParaRPr>
          </a:p>
        </p:txBody>
      </p:sp>
      <p:pic>
        <p:nvPicPr>
          <p:cNvPr id="9" name="Resim 8">
            <a:extLst>
              <a:ext uri="{FF2B5EF4-FFF2-40B4-BE49-F238E27FC236}">
                <a16:creationId xmlns:a16="http://schemas.microsoft.com/office/drawing/2014/main" id="{F676E3D5-780C-C113-9C80-07C6D5F1F26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1109" y="5022791"/>
            <a:ext cx="4782154" cy="2691742"/>
          </a:xfrm>
          <a:prstGeom prst="rect">
            <a:avLst/>
          </a:prstGeom>
          <a:noFill/>
          <a:ln>
            <a:noFill/>
          </a:ln>
        </p:spPr>
      </p:pic>
      <p:sp>
        <p:nvSpPr>
          <p:cNvPr id="11" name="Text Box 244">
            <a:extLst>
              <a:ext uri="{FF2B5EF4-FFF2-40B4-BE49-F238E27FC236}">
                <a16:creationId xmlns:a16="http://schemas.microsoft.com/office/drawing/2014/main" id="{DE942038-AC03-B8B4-1EAD-BBFA82DD1E00}"/>
              </a:ext>
            </a:extLst>
          </p:cNvPr>
          <p:cNvSpPr txBox="1">
            <a:spLocks noChangeArrowheads="1"/>
          </p:cNvSpPr>
          <p:nvPr/>
        </p:nvSpPr>
        <p:spPr bwMode="auto">
          <a:xfrm>
            <a:off x="9602502" y="7799387"/>
            <a:ext cx="2730297"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1: </a:t>
            </a:r>
            <a:r>
              <a:rPr lang="tr-TR" sz="1800" dirty="0">
                <a:solidFill>
                  <a:schemeClr val="accent1">
                    <a:lumMod val="50000"/>
                  </a:schemeClr>
                </a:solidFill>
                <a:cs typeface="Arial" panose="020B0604020202020204" pitchFamily="34" charset="0"/>
              </a:rPr>
              <a:t>VR Gözlük yapısı</a:t>
            </a:r>
            <a:endParaRPr lang="en-US" sz="1800" dirty="0">
              <a:solidFill>
                <a:schemeClr val="accent1">
                  <a:lumMod val="50000"/>
                </a:schemeClr>
              </a:solidFill>
              <a:cs typeface="Arial" panose="020B0604020202020204" pitchFamily="34" charset="0"/>
            </a:endParaRPr>
          </a:p>
        </p:txBody>
      </p:sp>
      <p:pic>
        <p:nvPicPr>
          <p:cNvPr id="13" name="Resim 12">
            <a:extLst>
              <a:ext uri="{FF2B5EF4-FFF2-40B4-BE49-F238E27FC236}">
                <a16:creationId xmlns:a16="http://schemas.microsoft.com/office/drawing/2014/main" id="{A7927F42-AC02-1894-F6E4-5B20CB03C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4391" y="8176036"/>
            <a:ext cx="4782154" cy="3585751"/>
          </a:xfrm>
          <a:prstGeom prst="rect">
            <a:avLst/>
          </a:prstGeom>
          <a:noFill/>
          <a:ln>
            <a:noFill/>
          </a:ln>
        </p:spPr>
      </p:pic>
      <p:sp>
        <p:nvSpPr>
          <p:cNvPr id="15" name="Text Box 244">
            <a:extLst>
              <a:ext uri="{FF2B5EF4-FFF2-40B4-BE49-F238E27FC236}">
                <a16:creationId xmlns:a16="http://schemas.microsoft.com/office/drawing/2014/main" id="{F11E3573-DEC5-9E30-A238-609C55F81D30}"/>
              </a:ext>
            </a:extLst>
          </p:cNvPr>
          <p:cNvSpPr txBox="1">
            <a:spLocks noChangeArrowheads="1"/>
          </p:cNvSpPr>
          <p:nvPr/>
        </p:nvSpPr>
        <p:spPr bwMode="auto">
          <a:xfrm>
            <a:off x="9800853" y="11837987"/>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2: </a:t>
            </a:r>
            <a:r>
              <a:rPr lang="tr-TR" sz="1800" dirty="0">
                <a:solidFill>
                  <a:schemeClr val="accent1">
                    <a:lumMod val="50000"/>
                  </a:schemeClr>
                </a:solidFill>
                <a:cs typeface="Arial" panose="020B0604020202020204" pitchFamily="34" charset="0"/>
              </a:rPr>
              <a:t>Eğitim Görseli-1</a:t>
            </a:r>
            <a:endParaRPr lang="en-US" sz="1800" dirty="0">
              <a:solidFill>
                <a:schemeClr val="accent1">
                  <a:lumMod val="50000"/>
                </a:schemeClr>
              </a:solidFill>
              <a:cs typeface="Arial" panose="020B0604020202020204" pitchFamily="34" charset="0"/>
            </a:endParaRPr>
          </a:p>
        </p:txBody>
      </p:sp>
      <p:pic>
        <p:nvPicPr>
          <p:cNvPr id="16" name="Resim 15">
            <a:extLst>
              <a:ext uri="{FF2B5EF4-FFF2-40B4-BE49-F238E27FC236}">
                <a16:creationId xmlns:a16="http://schemas.microsoft.com/office/drawing/2014/main" id="{5C612AD0-0902-5D63-D045-D7FCD769621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62006" y="12218987"/>
            <a:ext cx="4721257" cy="3430270"/>
          </a:xfrm>
          <a:prstGeom prst="rect">
            <a:avLst/>
          </a:prstGeom>
          <a:noFill/>
          <a:ln>
            <a:noFill/>
          </a:ln>
        </p:spPr>
      </p:pic>
      <p:sp>
        <p:nvSpPr>
          <p:cNvPr id="27" name="Text Box 244">
            <a:extLst>
              <a:ext uri="{FF2B5EF4-FFF2-40B4-BE49-F238E27FC236}">
                <a16:creationId xmlns:a16="http://schemas.microsoft.com/office/drawing/2014/main" id="{3F4BCC8A-56EE-094C-B4CB-8D8F64E0A986}"/>
              </a:ext>
            </a:extLst>
          </p:cNvPr>
          <p:cNvSpPr txBox="1">
            <a:spLocks noChangeArrowheads="1"/>
          </p:cNvSpPr>
          <p:nvPr/>
        </p:nvSpPr>
        <p:spPr bwMode="auto">
          <a:xfrm>
            <a:off x="9838960" y="15714126"/>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3: </a:t>
            </a:r>
            <a:r>
              <a:rPr lang="tr-TR" sz="1800" dirty="0">
                <a:solidFill>
                  <a:schemeClr val="accent1">
                    <a:lumMod val="50000"/>
                  </a:schemeClr>
                </a:solidFill>
                <a:cs typeface="Arial" panose="020B0604020202020204" pitchFamily="34" charset="0"/>
              </a:rPr>
              <a:t>Eğitim Görseli-2</a:t>
            </a:r>
            <a:endParaRPr lang="en-US" sz="1800" dirty="0">
              <a:solidFill>
                <a:schemeClr val="accent1">
                  <a:lumMod val="50000"/>
                </a:schemeClr>
              </a:solidFill>
              <a:cs typeface="Arial" panose="020B0604020202020204" pitchFamily="34" charset="0"/>
            </a:endParaRPr>
          </a:p>
        </p:txBody>
      </p:sp>
      <p:sp>
        <p:nvSpPr>
          <p:cNvPr id="28" name="Text Box 199">
            <a:extLst>
              <a:ext uri="{FF2B5EF4-FFF2-40B4-BE49-F238E27FC236}">
                <a16:creationId xmlns:a16="http://schemas.microsoft.com/office/drawing/2014/main" id="{7FBB67B4-BB7D-F4D8-1B16-9F30DC5FB594}"/>
              </a:ext>
            </a:extLst>
          </p:cNvPr>
          <p:cNvSpPr txBox="1">
            <a:spLocks noChangeArrowheads="1"/>
          </p:cNvSpPr>
          <p:nvPr/>
        </p:nvSpPr>
        <p:spPr bwMode="auto">
          <a:xfrm>
            <a:off x="8898779" y="16028987"/>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REFERANSLAR</a:t>
            </a:r>
            <a:endParaRPr lang="en-US" sz="2200" b="1" dirty="0">
              <a:solidFill>
                <a:schemeClr val="accent1">
                  <a:lumMod val="50000"/>
                </a:schemeClr>
              </a:solidFill>
              <a:cs typeface="Arial" panose="020B0604020202020204" pitchFamily="34" charset="0"/>
            </a:endParaRPr>
          </a:p>
        </p:txBody>
      </p:sp>
      <p:sp>
        <p:nvSpPr>
          <p:cNvPr id="29" name="Text Box 270">
            <a:extLst>
              <a:ext uri="{FF2B5EF4-FFF2-40B4-BE49-F238E27FC236}">
                <a16:creationId xmlns:a16="http://schemas.microsoft.com/office/drawing/2014/main" id="{35456D4E-4E25-917F-9CDD-662042CD4FF7}"/>
              </a:ext>
            </a:extLst>
          </p:cNvPr>
          <p:cNvSpPr txBox="1">
            <a:spLocks noChangeArrowheads="1"/>
          </p:cNvSpPr>
          <p:nvPr/>
        </p:nvSpPr>
        <p:spPr bwMode="auto">
          <a:xfrm>
            <a:off x="8951211" y="16655139"/>
            <a:ext cx="4364732" cy="5335874"/>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200" noProof="1"/>
              <a:t>1]  Yao, J.-F., Y. Yang, X.-C. Wang, ve X.-P. Zhang, 2023, Systematic review of digital twin technology and applications, </a:t>
            </a:r>
            <a:r>
              <a:rPr lang="tr-TR" sz="1200" i="1" noProof="1"/>
              <a:t>Visual Computing for Industry, Biomedicine, and Art</a:t>
            </a:r>
            <a:r>
              <a:rPr lang="tr-TR" sz="1200" noProof="1"/>
              <a:t>, 6, (1), :10, https://doi.org/10.1186/s42492-023-00137-4.</a:t>
            </a:r>
          </a:p>
          <a:p>
            <a:r>
              <a:rPr lang="tr-TR" sz="1200" noProof="1"/>
              <a:t>[2]  Bruzzone, A.G., K. Sinelshchikov, M. Massei, ve G. Fabbrini, 2020, Extended Reality technologies for industrial innovation, 435-443, </a:t>
            </a:r>
            <a:r>
              <a:rPr lang="tr-TR" sz="1200" i="1" noProof="1"/>
              <a:t>Proceedings of the 32nd European Modeling &amp; Simulation Symposium (EMSS 2020)</a:t>
            </a:r>
            <a:r>
              <a:rPr lang="tr-TR" sz="1200" noProof="1"/>
              <a:t>, CAL-TEK srl.</a:t>
            </a:r>
          </a:p>
          <a:p>
            <a:r>
              <a:rPr lang="tr-TR" sz="1200" noProof="1"/>
              <a:t>[3]  Do, P.T., J.R. Moreland, C. Delgado, K. Wilson, X. Wang, C. Zhou, ve P. Ice, 2013, Effects of 3D Virtual Simulators in the Introductory Wind Energy Course: A Tool for Teaching Engineering Concepts, </a:t>
            </a:r>
            <a:r>
              <a:rPr lang="tr-TR" sz="1200" i="1" noProof="1"/>
              <a:t>Comprehensive Psychology</a:t>
            </a:r>
            <a:r>
              <a:rPr lang="tr-TR" sz="1200" noProof="1"/>
              <a:t>, 2, :04.07.IT.2.7, https://doi.org/10.2466/04.07.IT.2.7.</a:t>
            </a:r>
          </a:p>
          <a:p>
            <a:r>
              <a:rPr lang="tr-TR" sz="1200" noProof="1"/>
              <a:t>[4]  Edalati, S., J. Slobin, A. Harsinay, V. Vasan, M.A. Taha, A. Del Signore, S. Govindaraj, ve A.M. Iloreta, 2024, Augmented and Virtual Reality Applications in Rhinology: A Scoping Review, </a:t>
            </a:r>
            <a:r>
              <a:rPr lang="tr-TR" sz="1200" i="1" noProof="1"/>
              <a:t>The Laryngoscope</a:t>
            </a:r>
            <a:r>
              <a:rPr lang="tr-TR" sz="1200" noProof="1"/>
              <a:t>, 134, (11), :4433-4440, https://doi.org/10.1002/lary.31602.</a:t>
            </a:r>
          </a:p>
          <a:p>
            <a:r>
              <a:rPr lang="tr-TR" sz="1200" noProof="1"/>
              <a:t>[5]  Toth, K., J. Moreland, C. Zhou, A. Balachandran, F. Zhang, ve J. Roudebush, 2019, Board 149: Development of an Educational Wind Turbine Troubleshooting and Safety Simulator, 32264, </a:t>
            </a:r>
            <a:r>
              <a:rPr lang="tr-TR" sz="1200" i="1" noProof="1"/>
              <a:t>2019 ASEE Annual Conference &amp; Exposition  Proceedings</a:t>
            </a:r>
            <a:r>
              <a:rPr lang="tr-TR" sz="1200" noProof="1"/>
              <a:t>, ASEE Conferences, Tampa, Florida.</a:t>
            </a:r>
          </a:p>
          <a:p>
            <a:r>
              <a:rPr lang="tr-TR" sz="1200" noProof="1"/>
              <a:t>[6]  Tang, Q. ve Y. Tang, 2024, VR/AR-based Wind Turbine Gearbox Maintenance Training System, </a:t>
            </a:r>
            <a:r>
              <a:rPr lang="tr-TR" sz="1200" i="1" noProof="1"/>
              <a:t>Academic Journal of Science and Technology</a:t>
            </a:r>
            <a:r>
              <a:rPr lang="tr-TR" sz="1200" noProof="1"/>
              <a:t>, 13, (1), :61-67, https://doi.org/10.54097/szcxr417.</a:t>
            </a:r>
          </a:p>
        </p:txBody>
      </p:sp>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4743</TotalTime>
  <Words>1264</Words>
  <Application>Microsoft Office PowerPoint</Application>
  <PresentationFormat>Özel</PresentationFormat>
  <Paragraphs>42</Paragraphs>
  <Slides>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vt:i4>
      </vt:variant>
    </vt:vector>
  </HeadingPairs>
  <TitlesOfParts>
    <vt:vector size="4" baseType="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Batın Demircan</cp:lastModifiedBy>
  <cp:revision>68</cp:revision>
  <dcterms:created xsi:type="dcterms:W3CDTF">2008-05-03T03:01:56Z</dcterms:created>
  <dcterms:modified xsi:type="dcterms:W3CDTF">2026-05-05T07:08:16Z</dcterms:modified>
</cp:coreProperties>
</file>