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sldIdLst>
    <p:sldId id="256" r:id="rId2"/>
  </p:sldIdLst>
  <p:sldSz cx="18000663" cy="25199975"/>
  <p:notesSz cx="7004050" cy="9283700"/>
  <p:defaultTextStyle>
    <a:defPPr>
      <a:defRPr lang="en-US"/>
    </a:defPPr>
    <a:lvl1pPr algn="l" rtl="0" fontAlgn="base">
      <a:spcBef>
        <a:spcPct val="0"/>
      </a:spcBef>
      <a:spcAft>
        <a:spcPct val="0"/>
      </a:spcAft>
      <a:defRPr sz="1740" kern="1200">
        <a:solidFill>
          <a:schemeClr val="tx1"/>
        </a:solidFill>
        <a:latin typeface="Arial" pitchFamily="34" charset="0"/>
        <a:ea typeface="+mn-ea"/>
        <a:cs typeface="+mn-cs"/>
      </a:defRPr>
    </a:lvl1pPr>
    <a:lvl2pPr marL="245424" algn="l" rtl="0" fontAlgn="base">
      <a:spcBef>
        <a:spcPct val="0"/>
      </a:spcBef>
      <a:spcAft>
        <a:spcPct val="0"/>
      </a:spcAft>
      <a:defRPr sz="1740" kern="1200">
        <a:solidFill>
          <a:schemeClr val="tx1"/>
        </a:solidFill>
        <a:latin typeface="Arial" pitchFamily="34" charset="0"/>
        <a:ea typeface="+mn-ea"/>
        <a:cs typeface="+mn-cs"/>
      </a:defRPr>
    </a:lvl2pPr>
    <a:lvl3pPr marL="490849" algn="l" rtl="0" fontAlgn="base">
      <a:spcBef>
        <a:spcPct val="0"/>
      </a:spcBef>
      <a:spcAft>
        <a:spcPct val="0"/>
      </a:spcAft>
      <a:defRPr sz="1740" kern="1200">
        <a:solidFill>
          <a:schemeClr val="tx1"/>
        </a:solidFill>
        <a:latin typeface="Arial" pitchFamily="34" charset="0"/>
        <a:ea typeface="+mn-ea"/>
        <a:cs typeface="+mn-cs"/>
      </a:defRPr>
    </a:lvl3pPr>
    <a:lvl4pPr marL="736274" algn="l" rtl="0" fontAlgn="base">
      <a:spcBef>
        <a:spcPct val="0"/>
      </a:spcBef>
      <a:spcAft>
        <a:spcPct val="0"/>
      </a:spcAft>
      <a:defRPr sz="1740" kern="1200">
        <a:solidFill>
          <a:schemeClr val="tx1"/>
        </a:solidFill>
        <a:latin typeface="Arial" pitchFamily="34" charset="0"/>
        <a:ea typeface="+mn-ea"/>
        <a:cs typeface="+mn-cs"/>
      </a:defRPr>
    </a:lvl4pPr>
    <a:lvl5pPr marL="981697" algn="l" rtl="0" fontAlgn="base">
      <a:spcBef>
        <a:spcPct val="0"/>
      </a:spcBef>
      <a:spcAft>
        <a:spcPct val="0"/>
      </a:spcAft>
      <a:defRPr sz="1740" kern="1200">
        <a:solidFill>
          <a:schemeClr val="tx1"/>
        </a:solidFill>
        <a:latin typeface="Arial" pitchFamily="34" charset="0"/>
        <a:ea typeface="+mn-ea"/>
        <a:cs typeface="+mn-cs"/>
      </a:defRPr>
    </a:lvl5pPr>
    <a:lvl6pPr marL="1227121" algn="l" defTabSz="490849" rtl="0" eaLnBrk="1" latinLnBrk="0" hangingPunct="1">
      <a:defRPr sz="1740" kern="1200">
        <a:solidFill>
          <a:schemeClr val="tx1"/>
        </a:solidFill>
        <a:latin typeface="Arial" pitchFamily="34" charset="0"/>
        <a:ea typeface="+mn-ea"/>
        <a:cs typeface="+mn-cs"/>
      </a:defRPr>
    </a:lvl6pPr>
    <a:lvl7pPr marL="1472546" algn="l" defTabSz="490849" rtl="0" eaLnBrk="1" latinLnBrk="0" hangingPunct="1">
      <a:defRPr sz="1740" kern="1200">
        <a:solidFill>
          <a:schemeClr val="tx1"/>
        </a:solidFill>
        <a:latin typeface="Arial" pitchFamily="34" charset="0"/>
        <a:ea typeface="+mn-ea"/>
        <a:cs typeface="+mn-cs"/>
      </a:defRPr>
    </a:lvl7pPr>
    <a:lvl8pPr marL="1717970" algn="l" defTabSz="490849" rtl="0" eaLnBrk="1" latinLnBrk="0" hangingPunct="1">
      <a:defRPr sz="1740" kern="1200">
        <a:solidFill>
          <a:schemeClr val="tx1"/>
        </a:solidFill>
        <a:latin typeface="Arial" pitchFamily="34" charset="0"/>
        <a:ea typeface="+mn-ea"/>
        <a:cs typeface="+mn-cs"/>
      </a:defRPr>
    </a:lvl8pPr>
    <a:lvl9pPr marL="1963394" algn="l" defTabSz="490849" rtl="0" eaLnBrk="1" latinLnBrk="0" hangingPunct="1">
      <a:defRPr sz="174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7937" userDrawn="1">
          <p15:clr>
            <a:srgbClr val="A4A3A4"/>
          </p15:clr>
        </p15:guide>
        <p15:guide id="2" pos="56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66EA4"/>
    <a:srgbClr val="EAEAEA"/>
    <a:srgbClr val="006699"/>
    <a:srgbClr val="CCECFF"/>
    <a:srgbClr val="F8F8F8"/>
    <a:srgbClr val="FFFF66"/>
    <a:srgbClr val="003A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4676" autoAdjust="0"/>
  </p:normalViewPr>
  <p:slideViewPr>
    <p:cSldViewPr>
      <p:cViewPr>
        <p:scale>
          <a:sx n="46" d="100"/>
          <a:sy n="46" d="100"/>
        </p:scale>
        <p:origin x="1632" y="-2597"/>
      </p:cViewPr>
      <p:guideLst>
        <p:guide orient="horz" pos="7937"/>
        <p:guide pos="567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Instructions"/>
          <p:cNvSpPr/>
          <p:nvPr userDrawn="1"/>
        </p:nvSpPr>
        <p:spPr>
          <a:xfrm>
            <a:off x="-5625207" y="1"/>
            <a:ext cx="5250194" cy="25199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740" tIns="93740" rIns="93740" bIns="9374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rgbClr val="7F7F7F"/>
                </a:solidFill>
                <a:latin typeface="Calibri" pitchFamily="34" charset="0"/>
                <a:cs typeface="Calibri" panose="020F0502020204030204" pitchFamily="34" charset="0"/>
              </a:rPr>
              <a:t>Poster Print Size:</a:t>
            </a:r>
            <a:endParaRPr sz="3950" dirty="0">
              <a:solidFill>
                <a:srgbClr val="7F7F7F"/>
              </a:solidFill>
              <a:latin typeface="Calibri" pitchFamily="34" charset="0"/>
              <a:cs typeface="Calibri" panose="020F0502020204030204" pitchFamily="34" charset="0"/>
            </a:endParaRPr>
          </a:p>
          <a:p>
            <a:pPr lvl="0">
              <a:spcBef>
                <a:spcPts val="0"/>
              </a:spcBef>
              <a:spcAft>
                <a:spcPts val="984"/>
              </a:spcAft>
            </a:pPr>
            <a:r>
              <a:rPr lang="en-US" sz="2600" dirty="0">
                <a:solidFill>
                  <a:srgbClr val="7F7F7F"/>
                </a:solidFill>
                <a:latin typeface="Calibri" pitchFamily="34" charset="0"/>
                <a:cs typeface="Calibri" panose="020F0502020204030204" pitchFamily="34" charset="0"/>
              </a:rPr>
              <a:t>This poster template is 1m (39.37”) high by 1m (39.37”) wide. It can be used to print any poster with a 1:1 aspect ratio.</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Placeholders</a:t>
            </a:r>
            <a:r>
              <a:rPr sz="3950" dirty="0">
                <a:solidFill>
                  <a:srgbClr val="7F7F7F"/>
                </a:solidFill>
                <a:latin typeface="Calibri" pitchFamily="34" charset="0"/>
                <a:cs typeface="Calibri" panose="020F0502020204030204" pitchFamily="34" charset="0"/>
              </a:rPr>
              <a:t>:</a:t>
            </a:r>
          </a:p>
          <a:p>
            <a:pPr lvl="0">
              <a:spcBef>
                <a:spcPts val="0"/>
              </a:spcBef>
              <a:spcAft>
                <a:spcPts val="984"/>
              </a:spcAft>
            </a:pPr>
            <a:r>
              <a:rPr sz="2600" dirty="0">
                <a:solidFill>
                  <a:srgbClr val="7F7F7F"/>
                </a:solidFill>
                <a:latin typeface="Calibri" pitchFamily="34" charset="0"/>
                <a:cs typeface="Calibri" panose="020F0502020204030204" pitchFamily="34" charset="0"/>
              </a:rPr>
              <a:t>The </a:t>
            </a:r>
            <a:r>
              <a:rPr lang="en-US" sz="2600" dirty="0">
                <a:solidFill>
                  <a:srgbClr val="7F7F7F"/>
                </a:solidFill>
                <a:latin typeface="Calibri" pitchFamily="34" charset="0"/>
                <a:cs typeface="Calibri" panose="020F0502020204030204" pitchFamily="34" charset="0"/>
              </a:rPr>
              <a:t>various elements included</a:t>
            </a:r>
            <a:r>
              <a:rPr sz="2600" dirty="0">
                <a:solidFill>
                  <a:srgbClr val="7F7F7F"/>
                </a:solidFill>
                <a:latin typeface="Calibri" pitchFamily="34" charset="0"/>
                <a:cs typeface="Calibri" panose="020F0502020204030204" pitchFamily="34" charset="0"/>
              </a:rPr>
              <a:t> in this </a:t>
            </a:r>
            <a:r>
              <a:rPr lang="en-US" sz="2600" dirty="0">
                <a:solidFill>
                  <a:srgbClr val="7F7F7F"/>
                </a:solidFill>
                <a:latin typeface="Calibri" pitchFamily="34" charset="0"/>
                <a:cs typeface="Calibri" panose="020F0502020204030204" pitchFamily="34" charset="0"/>
              </a:rPr>
              <a:t>poster are ones</a:t>
            </a:r>
            <a:r>
              <a:rPr lang="en-US" sz="2600" baseline="0" dirty="0">
                <a:solidFill>
                  <a:srgbClr val="7F7F7F"/>
                </a:solidFill>
                <a:latin typeface="Calibri" pitchFamily="34" charset="0"/>
                <a:cs typeface="Calibri" panose="020F0502020204030204" pitchFamily="34" charset="0"/>
              </a:rPr>
              <a:t> we often see in medical, research, and scientific posters.</a:t>
            </a:r>
            <a:r>
              <a:rPr sz="2600" dirty="0">
                <a:solidFill>
                  <a:srgbClr val="7F7F7F"/>
                </a:solidFill>
                <a:latin typeface="Calibri" pitchFamily="34" charset="0"/>
                <a:cs typeface="Calibri" panose="020F0502020204030204" pitchFamily="34" charset="0"/>
              </a:rPr>
              <a:t> </a:t>
            </a:r>
            <a:r>
              <a:rPr lang="en-US" sz="2600" dirty="0">
                <a:solidFill>
                  <a:srgbClr val="7F7F7F"/>
                </a:solidFill>
                <a:latin typeface="Calibri" pitchFamily="34" charset="0"/>
                <a:cs typeface="Calibri" panose="020F0502020204030204" pitchFamily="34" charset="0"/>
              </a:rPr>
              <a:t>Feel</a:t>
            </a:r>
            <a:r>
              <a:rPr lang="en-US" sz="26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Image</a:t>
            </a:r>
            <a:r>
              <a:rPr lang="en-US" sz="3950" baseline="0" dirty="0">
                <a:solidFill>
                  <a:srgbClr val="7F7F7F"/>
                </a:solidFill>
                <a:latin typeface="Calibri" pitchFamily="34" charset="0"/>
                <a:cs typeface="Calibri" panose="020F0502020204030204" pitchFamily="34" charset="0"/>
              </a:rPr>
              <a:t> Quality</a:t>
            </a:r>
            <a:r>
              <a:rPr lang="en-US" sz="3950" dirty="0">
                <a:solidFill>
                  <a:srgbClr val="7F7F7F"/>
                </a:solidFill>
                <a:latin typeface="Calibri" pitchFamily="34" charset="0"/>
                <a:cs typeface="Calibri" panose="020F0502020204030204" pitchFamily="34" charset="0"/>
              </a:rPr>
              <a:t>:</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You can place digital photos or logo art in your poster file by selecting the </a:t>
            </a:r>
            <a:r>
              <a:rPr lang="en-US" sz="2600" b="1" dirty="0">
                <a:solidFill>
                  <a:srgbClr val="7F7F7F"/>
                </a:solidFill>
                <a:latin typeface="Calibri" pitchFamily="34" charset="0"/>
                <a:cs typeface="Calibri" panose="020F0502020204030204" pitchFamily="34" charset="0"/>
              </a:rPr>
              <a:t>Insert, Picture</a:t>
            </a:r>
            <a:r>
              <a:rPr lang="en-US" sz="26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2600" b="1" dirty="0">
                <a:solidFill>
                  <a:srgbClr val="7F7F7F"/>
                </a:solidFill>
                <a:latin typeface="Calibri" pitchFamily="34" charset="0"/>
                <a:cs typeface="Calibri" panose="020F0502020204030204" pitchFamily="34" charset="0"/>
              </a:rPr>
              <a:t>150-200 pixels per inch in their final printed size</a:t>
            </a:r>
            <a:r>
              <a:rPr lang="en-US" sz="2600" dirty="0">
                <a:solidFill>
                  <a:srgbClr val="7F7F7F"/>
                </a:solidFill>
                <a:latin typeface="Calibri" pitchFamily="34" charset="0"/>
                <a:cs typeface="Calibri" panose="020F0502020204030204" pitchFamily="34" charset="0"/>
              </a:rPr>
              <a:t>. For instance, a 1600 x 1200 pixel</a:t>
            </a:r>
            <a:r>
              <a:rPr lang="en-US" sz="2600" baseline="0" dirty="0">
                <a:solidFill>
                  <a:srgbClr val="7F7F7F"/>
                </a:solidFill>
                <a:latin typeface="Calibri" pitchFamily="34" charset="0"/>
                <a:cs typeface="Calibri" panose="020F0502020204030204" pitchFamily="34" charset="0"/>
              </a:rPr>
              <a:t> photo will usually look fine up to </a:t>
            </a:r>
            <a:r>
              <a:rPr lang="en-US" sz="2600" dirty="0">
                <a:solidFill>
                  <a:srgbClr val="7F7F7F"/>
                </a:solidFill>
                <a:latin typeface="Calibri" pitchFamily="34" charset="0"/>
                <a:cs typeface="Calibri" panose="020F0502020204030204" pitchFamily="34" charset="0"/>
              </a:rPr>
              <a:t>8“-10” wide on your printed poster.</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984"/>
              </a:spcAft>
            </a:pPr>
            <a:br>
              <a:rPr lang="en-US" sz="1950" dirty="0">
                <a:solidFill>
                  <a:srgbClr val="7F7F7F"/>
                </a:solidFill>
                <a:latin typeface="Calibri" pitchFamily="34" charset="0"/>
                <a:cs typeface="Calibri" panose="020F0502020204030204" pitchFamily="34" charset="0"/>
              </a:rPr>
            </a:br>
            <a:r>
              <a:rPr lang="en-US" sz="1950" dirty="0">
                <a:solidFill>
                  <a:srgbClr val="7F7F7F"/>
                </a:solidFill>
                <a:latin typeface="Calibri" pitchFamily="34" charset="0"/>
                <a:cs typeface="Calibri" panose="020F0502020204030204" pitchFamily="34" charset="0"/>
              </a:rPr>
              <a:t>[This sidebar area does not print.]</a:t>
            </a:r>
          </a:p>
        </p:txBody>
      </p:sp>
      <p:grpSp>
        <p:nvGrpSpPr>
          <p:cNvPr id="3" name="Group 2"/>
          <p:cNvGrpSpPr/>
          <p:nvPr userDrawn="1"/>
        </p:nvGrpSpPr>
        <p:grpSpPr>
          <a:xfrm>
            <a:off x="18375676" y="1"/>
            <a:ext cx="5250194" cy="25199975"/>
            <a:chOff x="33832800" y="0"/>
            <a:chExt cx="12801600" cy="43891200"/>
          </a:xfrm>
        </p:grpSpPr>
        <p:sp>
          <p:nvSpPr>
            <p:cNvPr id="4"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Change</a:t>
              </a:r>
              <a:r>
                <a:rPr lang="en-US" sz="3950" baseline="0" dirty="0">
                  <a:solidFill>
                    <a:schemeClr val="bg1">
                      <a:lumMod val="50000"/>
                    </a:schemeClr>
                  </a:solidFill>
                  <a:latin typeface="Calibri" pitchFamily="34" charset="0"/>
                  <a:cs typeface="Calibri" panose="020F0502020204030204" pitchFamily="34" charset="0"/>
                </a:rPr>
                <a:t> Color Theme</a:t>
              </a:r>
              <a:r>
                <a:rPr lang="en-US" sz="3950" dirty="0">
                  <a:solidFill>
                    <a:schemeClr val="bg1">
                      <a:lumMod val="50000"/>
                    </a:schemeClr>
                  </a:solidFill>
                  <a:latin typeface="Calibri" pitchFamily="34" charset="0"/>
                  <a:cs typeface="Calibri" panose="020F0502020204030204" pitchFamily="34" charset="0"/>
                </a:rPr>
                <a:t>:</a:t>
              </a:r>
              <a:endParaRPr sz="395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27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To change the color theme, select the </a:t>
              </a:r>
              <a:r>
                <a:rPr lang="en-US" sz="2700" b="1" baseline="0" dirty="0">
                  <a:solidFill>
                    <a:schemeClr val="bg1">
                      <a:lumMod val="50000"/>
                    </a:schemeClr>
                  </a:solidFill>
                  <a:latin typeface="Calibri" pitchFamily="34" charset="0"/>
                  <a:cs typeface="Calibri" panose="020F0502020204030204" pitchFamily="34" charset="0"/>
                </a:rPr>
                <a:t>Design</a:t>
              </a:r>
              <a:r>
                <a:rPr lang="en-US" sz="2700" baseline="0" dirty="0">
                  <a:solidFill>
                    <a:schemeClr val="bg1">
                      <a:lumMod val="50000"/>
                    </a:schemeClr>
                  </a:solidFill>
                  <a:latin typeface="Calibri" pitchFamily="34" charset="0"/>
                  <a:cs typeface="Calibri" panose="020F0502020204030204" pitchFamily="34" charset="0"/>
                </a:rPr>
                <a:t> tab, then select the </a:t>
              </a:r>
              <a:r>
                <a:rPr lang="en-US" sz="2700" b="1" baseline="0" dirty="0">
                  <a:solidFill>
                    <a:schemeClr val="bg1">
                      <a:lumMod val="50000"/>
                    </a:schemeClr>
                  </a:solidFill>
                  <a:latin typeface="Calibri" pitchFamily="34" charset="0"/>
                  <a:cs typeface="Calibri" panose="020F0502020204030204" pitchFamily="34" charset="0"/>
                </a:rPr>
                <a:t>Colors</a:t>
              </a:r>
              <a:r>
                <a:rPr lang="en-US" sz="27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Once your poster file is ready, visit</a:t>
              </a:r>
              <a:r>
                <a:rPr lang="en-US" sz="2700" baseline="0" dirty="0">
                  <a:solidFill>
                    <a:schemeClr val="bg1">
                      <a:lumMod val="50000"/>
                    </a:schemeClr>
                  </a:solidFill>
                  <a:latin typeface="Calibri" pitchFamily="34" charset="0"/>
                  <a:cs typeface="Calibri" panose="020F0502020204030204" pitchFamily="34" charset="0"/>
                </a:rPr>
                <a:t> </a:t>
              </a:r>
              <a:r>
                <a:rPr lang="en-US" sz="2700" b="1" baseline="0" dirty="0">
                  <a:solidFill>
                    <a:schemeClr val="bg1">
                      <a:lumMod val="50000"/>
                    </a:schemeClr>
                  </a:solidFill>
                  <a:latin typeface="Calibri" pitchFamily="34" charset="0"/>
                  <a:cs typeface="Calibri" panose="020F0502020204030204" pitchFamily="34" charset="0"/>
                </a:rPr>
                <a:t>www.genigraphics.com</a:t>
              </a:r>
              <a:r>
                <a:rPr lang="en-US" sz="27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24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2700" baseline="0" dirty="0">
                  <a:solidFill>
                    <a:schemeClr val="bg1">
                      <a:lumMod val="50000"/>
                    </a:schemeClr>
                  </a:solidFill>
                  <a:latin typeface="Calibri" pitchFamily="34" charset="0"/>
                  <a:cs typeface="Calibri" panose="020F0502020204030204" pitchFamily="34" charset="0"/>
                </a:rPr>
                <a:t>US and Canada:  1-800-790-4001</a:t>
              </a:r>
              <a:br>
                <a:rPr lang="en-US" sz="2700" baseline="0" dirty="0">
                  <a:solidFill>
                    <a:schemeClr val="bg1">
                      <a:lumMod val="50000"/>
                    </a:schemeClr>
                  </a:solidFill>
                  <a:latin typeface="Calibri" pitchFamily="34" charset="0"/>
                  <a:cs typeface="Calibri" panose="020F0502020204030204" pitchFamily="34" charset="0"/>
                </a:rPr>
              </a:br>
              <a:r>
                <a:rPr lang="en-US" sz="27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1950" dirty="0">
                  <a:solidFill>
                    <a:schemeClr val="bg1">
                      <a:lumMod val="50000"/>
                    </a:schemeClr>
                  </a:solidFill>
                  <a:latin typeface="Calibri" pitchFamily="34" charset="0"/>
                  <a:cs typeface="Calibri" panose="020F0502020204030204" pitchFamily="34" charset="0"/>
                </a:rPr>
              </a:br>
              <a:r>
                <a:rPr lang="en-US" sz="1950" dirty="0">
                  <a:solidFill>
                    <a:schemeClr val="bg1">
                      <a:lumMod val="50000"/>
                    </a:schemeClr>
                  </a:solidFill>
                  <a:latin typeface="Calibri" pitchFamily="34" charset="0"/>
                  <a:cs typeface="Calibri" panose="020F0502020204030204" pitchFamily="34" charset="0"/>
                </a:rPr>
                <a:t>[This sidebar area does not print.]</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spTree>
    <p:extLst>
      <p:ext uri="{BB962C8B-B14F-4D97-AF65-F5344CB8AC3E}">
        <p14:creationId xmlns:p14="http://schemas.microsoft.com/office/powerpoint/2010/main" val="13110488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7"/>
          <p:cNvSpPr>
            <a:spLocks noChangeArrowheads="1"/>
          </p:cNvSpPr>
          <p:nvPr userDrawn="1"/>
        </p:nvSpPr>
        <p:spPr bwMode="auto">
          <a:xfrm>
            <a:off x="1" y="3434373"/>
            <a:ext cx="3762922" cy="21763615"/>
          </a:xfrm>
          <a:prstGeom prst="rect">
            <a:avLst/>
          </a:prstGeom>
          <a:solidFill>
            <a:schemeClr val="accent1">
              <a:lumMod val="75000"/>
            </a:schemeClr>
          </a:solidFill>
          <a:ln>
            <a:noFill/>
          </a:ln>
          <a:effectLst/>
        </p:spPr>
        <p:txBody>
          <a:bodyPr wrap="none" lIns="187479" tIns="93740" rIns="187479" bIns="187479"/>
          <a:lstStyle/>
          <a:p>
            <a:pPr algn="ctr" defTabSz="1799566"/>
            <a:endParaRPr lang="en-US" sz="1950" dirty="0">
              <a:latin typeface="Calibri" pitchFamily="34" charset="0"/>
            </a:endParaRPr>
          </a:p>
        </p:txBody>
      </p:sp>
      <p:sp>
        <p:nvSpPr>
          <p:cNvPr id="8" name="Rectangle 8"/>
          <p:cNvSpPr>
            <a:spLocks noChangeArrowheads="1"/>
          </p:cNvSpPr>
          <p:nvPr userDrawn="1"/>
        </p:nvSpPr>
        <p:spPr bwMode="auto">
          <a:xfrm>
            <a:off x="3762212" y="1"/>
            <a:ext cx="14236888" cy="3435366"/>
          </a:xfrm>
          <a:prstGeom prst="rect">
            <a:avLst/>
          </a:prstGeom>
          <a:solidFill>
            <a:schemeClr val="accent1">
              <a:lumMod val="75000"/>
            </a:schemeClr>
          </a:solidFill>
          <a:ln>
            <a:noFill/>
          </a:ln>
          <a:effectLst/>
        </p:spPr>
        <p:txBody>
          <a:bodyPr wrap="none" lIns="204538" tIns="204538" rIns="204538" bIns="204538"/>
          <a:lstStyle/>
          <a:p>
            <a:endParaRPr lang="en-US" sz="870" dirty="0">
              <a:latin typeface="Calibri" pitchFamily="34" charset="0"/>
            </a:endParaRPr>
          </a:p>
        </p:txBody>
      </p:sp>
      <p:sp>
        <p:nvSpPr>
          <p:cNvPr id="9" name="Rectangle 9"/>
          <p:cNvSpPr>
            <a:spLocks noChangeArrowheads="1"/>
          </p:cNvSpPr>
          <p:nvPr userDrawn="1"/>
        </p:nvSpPr>
        <p:spPr bwMode="auto">
          <a:xfrm>
            <a:off x="3762212" y="3434373"/>
            <a:ext cx="14236888" cy="21763615"/>
          </a:xfrm>
          <a:prstGeom prst="rect">
            <a:avLst/>
          </a:prstGeom>
          <a:solidFill>
            <a:schemeClr val="bg2"/>
          </a:solidFill>
          <a:ln>
            <a:noFill/>
          </a:ln>
          <a:effectLst/>
        </p:spPr>
        <p:txBody>
          <a:bodyPr wrap="none" lIns="204538" tIns="204538" rIns="204538" bIns="204538"/>
          <a:lstStyle/>
          <a:p>
            <a:endParaRPr lang="en-US" sz="870" dirty="0">
              <a:latin typeface="Calibri" pitchFamily="34" charset="0"/>
            </a:endParaRPr>
          </a:p>
        </p:txBody>
      </p:sp>
      <p:sp>
        <p:nvSpPr>
          <p:cNvPr id="10" name="Line 11"/>
          <p:cNvSpPr>
            <a:spLocks noChangeShapeType="1"/>
          </p:cNvSpPr>
          <p:nvPr userDrawn="1"/>
        </p:nvSpPr>
        <p:spPr bwMode="auto">
          <a:xfrm>
            <a:off x="3762212" y="0"/>
            <a:ext cx="0" cy="2519202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sp>
        <p:nvSpPr>
          <p:cNvPr id="11" name="Line 12"/>
          <p:cNvSpPr>
            <a:spLocks noChangeShapeType="1"/>
          </p:cNvSpPr>
          <p:nvPr userDrawn="1"/>
        </p:nvSpPr>
        <p:spPr bwMode="auto">
          <a:xfrm>
            <a:off x="1" y="3434371"/>
            <a:ext cx="17994981"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287109" y="25028287"/>
            <a:ext cx="2648834" cy="130150"/>
          </a:xfrm>
          <a:prstGeom prst="rect">
            <a:avLst/>
          </a:prstGeom>
        </p:spPr>
      </p:pic>
    </p:spTree>
    <p:extLst>
      <p:ext uri="{BB962C8B-B14F-4D97-AF65-F5344CB8AC3E}">
        <p14:creationId xmlns:p14="http://schemas.microsoft.com/office/powerpoint/2010/main" val="2427662649"/>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2056254" rtl="0" eaLnBrk="1" latinLnBrk="0" hangingPunct="1">
        <a:spcBef>
          <a:spcPct val="0"/>
        </a:spcBef>
        <a:buNone/>
        <a:defRPr sz="9900" kern="1200">
          <a:solidFill>
            <a:schemeClr val="tx1"/>
          </a:solidFill>
          <a:latin typeface="+mj-lt"/>
          <a:ea typeface="+mj-ea"/>
          <a:cs typeface="+mj-cs"/>
        </a:defRPr>
      </a:lvl1pPr>
    </p:titleStyle>
    <p:bodyStyle>
      <a:lvl1pPr marL="771095" indent="-771095" algn="l" defTabSz="2056254" rtl="0" eaLnBrk="1" latinLnBrk="0" hangingPunct="1">
        <a:spcBef>
          <a:spcPct val="20000"/>
        </a:spcBef>
        <a:buFont typeface="Arial" pitchFamily="34" charset="0"/>
        <a:buChar char="•"/>
        <a:defRPr sz="7200" kern="1200">
          <a:solidFill>
            <a:schemeClr val="tx1"/>
          </a:solidFill>
          <a:latin typeface="+mn-lt"/>
          <a:ea typeface="+mn-ea"/>
          <a:cs typeface="+mn-cs"/>
        </a:defRPr>
      </a:lvl1pPr>
      <a:lvl2pPr marL="1670708" indent="-642581" algn="l" defTabSz="2056254" rtl="0" eaLnBrk="1" latinLnBrk="0" hangingPunct="1">
        <a:spcBef>
          <a:spcPct val="20000"/>
        </a:spcBef>
        <a:buFont typeface="Arial" pitchFamily="34" charset="0"/>
        <a:buChar char="–"/>
        <a:defRPr sz="6300" kern="1200">
          <a:solidFill>
            <a:schemeClr val="tx1"/>
          </a:solidFill>
          <a:latin typeface="+mn-lt"/>
          <a:ea typeface="+mn-ea"/>
          <a:cs typeface="+mn-cs"/>
        </a:defRPr>
      </a:lvl2pPr>
      <a:lvl3pPr marL="2570319" indent="-514065" algn="l" defTabSz="2056254" rtl="0" eaLnBrk="1" latinLnBrk="0" hangingPunct="1">
        <a:spcBef>
          <a:spcPct val="20000"/>
        </a:spcBef>
        <a:buFont typeface="Arial" pitchFamily="34" charset="0"/>
        <a:buChar char="•"/>
        <a:defRPr sz="5400" kern="1200">
          <a:solidFill>
            <a:schemeClr val="tx1"/>
          </a:solidFill>
          <a:latin typeface="+mn-lt"/>
          <a:ea typeface="+mn-ea"/>
          <a:cs typeface="+mn-cs"/>
        </a:defRPr>
      </a:lvl3pPr>
      <a:lvl4pPr marL="359844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4pPr>
      <a:lvl5pPr marL="462657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5pPr>
      <a:lvl6pPr marL="5654702"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6pPr>
      <a:lvl7pPr marL="6682829"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7pPr>
      <a:lvl8pPr marL="771095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8pPr>
      <a:lvl9pPr marL="873908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9pPr>
    </p:bodyStyle>
    <p:otherStyle>
      <a:defPPr>
        <a:defRPr lang="en-US"/>
      </a:defPPr>
      <a:lvl1pPr marL="0" algn="l" defTabSz="2056254" rtl="0" eaLnBrk="1" latinLnBrk="0" hangingPunct="1">
        <a:defRPr sz="4050" kern="1200">
          <a:solidFill>
            <a:schemeClr val="tx1"/>
          </a:solidFill>
          <a:latin typeface="+mn-lt"/>
          <a:ea typeface="+mn-ea"/>
          <a:cs typeface="+mn-cs"/>
        </a:defRPr>
      </a:lvl1pPr>
      <a:lvl2pPr marL="1028127" algn="l" defTabSz="2056254" rtl="0" eaLnBrk="1" latinLnBrk="0" hangingPunct="1">
        <a:defRPr sz="4050" kern="1200">
          <a:solidFill>
            <a:schemeClr val="tx1"/>
          </a:solidFill>
          <a:latin typeface="+mn-lt"/>
          <a:ea typeface="+mn-ea"/>
          <a:cs typeface="+mn-cs"/>
        </a:defRPr>
      </a:lvl2pPr>
      <a:lvl3pPr marL="2056254" algn="l" defTabSz="2056254" rtl="0" eaLnBrk="1" latinLnBrk="0" hangingPunct="1">
        <a:defRPr sz="4050" kern="1200">
          <a:solidFill>
            <a:schemeClr val="tx1"/>
          </a:solidFill>
          <a:latin typeface="+mn-lt"/>
          <a:ea typeface="+mn-ea"/>
          <a:cs typeface="+mn-cs"/>
        </a:defRPr>
      </a:lvl3pPr>
      <a:lvl4pPr marL="3084384" algn="l" defTabSz="2056254" rtl="0" eaLnBrk="1" latinLnBrk="0" hangingPunct="1">
        <a:defRPr sz="4050" kern="1200">
          <a:solidFill>
            <a:schemeClr val="tx1"/>
          </a:solidFill>
          <a:latin typeface="+mn-lt"/>
          <a:ea typeface="+mn-ea"/>
          <a:cs typeface="+mn-cs"/>
        </a:defRPr>
      </a:lvl4pPr>
      <a:lvl5pPr marL="4112510" algn="l" defTabSz="2056254" rtl="0" eaLnBrk="1" latinLnBrk="0" hangingPunct="1">
        <a:defRPr sz="4050" kern="1200">
          <a:solidFill>
            <a:schemeClr val="tx1"/>
          </a:solidFill>
          <a:latin typeface="+mn-lt"/>
          <a:ea typeface="+mn-ea"/>
          <a:cs typeface="+mn-cs"/>
        </a:defRPr>
      </a:lvl5pPr>
      <a:lvl6pPr marL="5140637" algn="l" defTabSz="2056254" rtl="0" eaLnBrk="1" latinLnBrk="0" hangingPunct="1">
        <a:defRPr sz="4050" kern="1200">
          <a:solidFill>
            <a:schemeClr val="tx1"/>
          </a:solidFill>
          <a:latin typeface="+mn-lt"/>
          <a:ea typeface="+mn-ea"/>
          <a:cs typeface="+mn-cs"/>
        </a:defRPr>
      </a:lvl6pPr>
      <a:lvl7pPr marL="6168764" algn="l" defTabSz="2056254" rtl="0" eaLnBrk="1" latinLnBrk="0" hangingPunct="1">
        <a:defRPr sz="4050" kern="1200">
          <a:solidFill>
            <a:schemeClr val="tx1"/>
          </a:solidFill>
          <a:latin typeface="+mn-lt"/>
          <a:ea typeface="+mn-ea"/>
          <a:cs typeface="+mn-cs"/>
        </a:defRPr>
      </a:lvl7pPr>
      <a:lvl8pPr marL="7196891" algn="l" defTabSz="2056254" rtl="0" eaLnBrk="1" latinLnBrk="0" hangingPunct="1">
        <a:defRPr sz="4050" kern="1200">
          <a:solidFill>
            <a:schemeClr val="tx1"/>
          </a:solidFill>
          <a:latin typeface="+mn-lt"/>
          <a:ea typeface="+mn-ea"/>
          <a:cs typeface="+mn-cs"/>
        </a:defRPr>
      </a:lvl8pPr>
      <a:lvl9pPr marL="8225021" algn="l" defTabSz="2056254"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34" name="Text Box 186"/>
          <p:cNvSpPr txBox="1">
            <a:spLocks noChangeArrowheads="1"/>
          </p:cNvSpPr>
          <p:nvPr/>
        </p:nvSpPr>
        <p:spPr bwMode="auto">
          <a:xfrm>
            <a:off x="3113368" y="2529638"/>
            <a:ext cx="12801599" cy="118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7479" tIns="374958" rIns="187479" bIns="187479"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4800" b="1" dirty="0">
                <a:cs typeface="Arial" panose="020B0604020202020204" pitchFamily="34" charset="0"/>
              </a:rPr>
              <a:t>Yapay Zeka Uzmanlık Eğitimi</a:t>
            </a:r>
          </a:p>
          <a:p>
            <a:pPr algn="ctr"/>
            <a:r>
              <a:rPr lang="tr-TR" sz="2500" b="1" dirty="0">
                <a:cs typeface="Arial" panose="020B0604020202020204" pitchFamily="34" charset="0"/>
              </a:rPr>
              <a:t>Balıkesir MYO Yapay Zeka Operatörlüğü Programı</a:t>
            </a:r>
          </a:p>
          <a:p>
            <a:pPr algn="ctr"/>
            <a:r>
              <a:rPr lang="tr-TR" sz="2500" b="1" dirty="0">
                <a:latin typeface="Calibri" pitchFamily="34" charset="0"/>
              </a:rPr>
              <a:t>Balıkesir Üniversitesi/Balıkesir MYO/Elektronik ve Otomasyon Bölümü</a:t>
            </a:r>
            <a:endParaRPr lang="en-US" sz="2500" b="1" dirty="0">
              <a:latin typeface="Calibri" pitchFamily="34" charset="0"/>
            </a:endParaRPr>
          </a:p>
        </p:txBody>
      </p:sp>
      <p:sp>
        <p:nvSpPr>
          <p:cNvPr id="2242" name="Text Box 194"/>
          <p:cNvSpPr txBox="1">
            <a:spLocks noChangeArrowheads="1"/>
          </p:cNvSpPr>
          <p:nvPr/>
        </p:nvSpPr>
        <p:spPr bwMode="auto">
          <a:xfrm>
            <a:off x="4500166" y="4480688"/>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AMAÇ VE HEDEF KİTLE</a:t>
            </a:r>
            <a:endParaRPr lang="en-US" sz="2200" b="1" dirty="0">
              <a:solidFill>
                <a:schemeClr val="accent1">
                  <a:lumMod val="50000"/>
                </a:schemeClr>
              </a:solidFill>
              <a:cs typeface="Arial" panose="020B0604020202020204" pitchFamily="34" charset="0"/>
            </a:endParaRPr>
          </a:p>
        </p:txBody>
      </p:sp>
      <p:sp>
        <p:nvSpPr>
          <p:cNvPr id="2246" name="Text Box 198"/>
          <p:cNvSpPr txBox="1">
            <a:spLocks noChangeArrowheads="1"/>
          </p:cNvSpPr>
          <p:nvPr/>
        </p:nvSpPr>
        <p:spPr bwMode="auto">
          <a:xfrm>
            <a:off x="13577022" y="447626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KATMA DEĞER/YENİLİKÇİ YÖN</a:t>
            </a:r>
            <a:endParaRPr lang="en-US" sz="2200" b="1" dirty="0">
              <a:solidFill>
                <a:schemeClr val="accent1">
                  <a:lumMod val="50000"/>
                </a:schemeClr>
              </a:solidFill>
              <a:cs typeface="Arial" panose="020B0604020202020204" pitchFamily="34" charset="0"/>
            </a:endParaRPr>
          </a:p>
        </p:txBody>
      </p:sp>
      <p:sp>
        <p:nvSpPr>
          <p:cNvPr id="2247" name="Text Box 199"/>
          <p:cNvSpPr txBox="1">
            <a:spLocks noChangeArrowheads="1"/>
          </p:cNvSpPr>
          <p:nvPr/>
        </p:nvSpPr>
        <p:spPr bwMode="auto">
          <a:xfrm>
            <a:off x="8980803" y="4481415"/>
            <a:ext cx="4417066"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TASARIM VE GÖRSELLER</a:t>
            </a:r>
            <a:endParaRPr lang="en-US" sz="2200" b="1" dirty="0">
              <a:solidFill>
                <a:schemeClr val="accent1">
                  <a:lumMod val="50000"/>
                </a:schemeClr>
              </a:solidFill>
              <a:cs typeface="Arial" panose="020B0604020202020204" pitchFamily="34" charset="0"/>
            </a:endParaRPr>
          </a:p>
        </p:txBody>
      </p:sp>
      <p:sp>
        <p:nvSpPr>
          <p:cNvPr id="2292" name="Text Box 244"/>
          <p:cNvSpPr txBox="1">
            <a:spLocks noChangeArrowheads="1"/>
          </p:cNvSpPr>
          <p:nvPr/>
        </p:nvSpPr>
        <p:spPr bwMode="auto">
          <a:xfrm>
            <a:off x="9755600" y="8375751"/>
            <a:ext cx="2589234"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1: </a:t>
            </a:r>
            <a:r>
              <a:rPr lang="tr-TR" sz="1800" dirty="0">
                <a:solidFill>
                  <a:schemeClr val="accent1">
                    <a:lumMod val="50000"/>
                  </a:schemeClr>
                </a:solidFill>
                <a:cs typeface="Arial" panose="020B0604020202020204" pitchFamily="34" charset="0"/>
              </a:rPr>
              <a:t>Eğitim Görseli-1</a:t>
            </a:r>
            <a:endParaRPr lang="en-US" sz="1800" dirty="0">
              <a:solidFill>
                <a:schemeClr val="accent1">
                  <a:lumMod val="50000"/>
                </a:schemeClr>
              </a:solidFill>
              <a:cs typeface="Arial" panose="020B0604020202020204" pitchFamily="34" charset="0"/>
            </a:endParaRPr>
          </a:p>
        </p:txBody>
      </p:sp>
      <p:sp>
        <p:nvSpPr>
          <p:cNvPr id="2294" name="Text Box 246"/>
          <p:cNvSpPr txBox="1">
            <a:spLocks noChangeArrowheads="1"/>
          </p:cNvSpPr>
          <p:nvPr/>
        </p:nvSpPr>
        <p:spPr bwMode="auto">
          <a:xfrm>
            <a:off x="168657" y="4640555"/>
            <a:ext cx="2944711" cy="331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bg1"/>
                </a:solidFill>
                <a:cs typeface="Arial" panose="020B0604020202020204" pitchFamily="34" charset="0"/>
              </a:rPr>
              <a:t>ÖZET</a:t>
            </a:r>
            <a:endParaRPr lang="en-US" sz="2200" b="1" dirty="0">
              <a:solidFill>
                <a:schemeClr val="bg1"/>
              </a:solidFill>
              <a:cs typeface="Arial" panose="020B0604020202020204" pitchFamily="34" charset="0"/>
            </a:endParaRPr>
          </a:p>
        </p:txBody>
      </p:sp>
      <p:sp>
        <p:nvSpPr>
          <p:cNvPr id="2307" name="Text Box 259"/>
          <p:cNvSpPr txBox="1">
            <a:spLocks noChangeArrowheads="1"/>
          </p:cNvSpPr>
          <p:nvPr/>
        </p:nvSpPr>
        <p:spPr bwMode="auto">
          <a:xfrm>
            <a:off x="4394763" y="14657387"/>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YÖNTEM</a:t>
            </a:r>
            <a:endParaRPr lang="en-US" sz="2200" b="1" dirty="0">
              <a:solidFill>
                <a:schemeClr val="accent1">
                  <a:lumMod val="50000"/>
                </a:schemeClr>
              </a:solidFill>
              <a:cs typeface="Arial" panose="020B0604020202020204" pitchFamily="34" charset="0"/>
            </a:endParaRPr>
          </a:p>
        </p:txBody>
      </p:sp>
      <p:sp>
        <p:nvSpPr>
          <p:cNvPr id="2310" name="Text Box 262"/>
          <p:cNvSpPr txBox="1">
            <a:spLocks noChangeArrowheads="1"/>
          </p:cNvSpPr>
          <p:nvPr/>
        </p:nvSpPr>
        <p:spPr bwMode="auto">
          <a:xfrm>
            <a:off x="13564686" y="17722218"/>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İLETİŞİM</a:t>
            </a:r>
            <a:endParaRPr lang="en-US" sz="2200" b="1" dirty="0">
              <a:solidFill>
                <a:schemeClr val="accent1">
                  <a:lumMod val="50000"/>
                </a:schemeClr>
              </a:solidFill>
              <a:cs typeface="Arial" panose="020B0604020202020204" pitchFamily="34" charset="0"/>
            </a:endParaRPr>
          </a:p>
        </p:txBody>
      </p:sp>
      <p:sp>
        <p:nvSpPr>
          <p:cNvPr id="2315" name="Text Box 267"/>
          <p:cNvSpPr txBox="1">
            <a:spLocks noChangeArrowheads="1"/>
          </p:cNvSpPr>
          <p:nvPr/>
        </p:nvSpPr>
        <p:spPr bwMode="auto">
          <a:xfrm>
            <a:off x="168657" y="5242314"/>
            <a:ext cx="3613304" cy="6813202"/>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defTabSz="1799719" fontAlgn="auto">
              <a:spcBef>
                <a:spcPts val="0"/>
              </a:spcBef>
              <a:spcAft>
                <a:spcPts val="0"/>
              </a:spcAft>
            </a:pPr>
            <a:r>
              <a:rPr lang="tr-TR" sz="1800" dirty="0">
                <a:solidFill>
                  <a:schemeClr val="bg1"/>
                </a:solidFill>
              </a:rPr>
              <a:t>Bu çalışma, Balıkesir MYO Yapay Zeka Operatörlüğü programı öğrencilerinin teorik bilgilerini </a:t>
            </a:r>
            <a:r>
              <a:rPr lang="tr-TR" sz="1800" dirty="0" err="1">
                <a:solidFill>
                  <a:schemeClr val="bg1"/>
                </a:solidFill>
              </a:rPr>
              <a:t>sektörel</a:t>
            </a:r>
            <a:r>
              <a:rPr lang="tr-TR" sz="1800" dirty="0">
                <a:solidFill>
                  <a:schemeClr val="bg1"/>
                </a:solidFill>
              </a:rPr>
              <a:t> uygulamalarla pekiştirmek amacıyla düzenlenen 'Yapay Zeka Uzmanlık Eğitimi' etkinliğini kapsamaktadır. Sektörde nitelikli yapay zeka uzmanı ihtiyacından yola çıkılarak gerçekleştirilen bu eğitimde; öğrencilere derin öğrenme, veri analitiği ve yapay zeka modelleme süreçleri üzerine uygulamalı yöntemler aktarılmıştır. Eğitim sonunda katılımcıların gerçek dünya projelerinde deneyim kazanmaları sağlanmış ve programın sanayi ile entegrasyonu güçlendirilmiştir. Bu özet, teknik eğitimin pratik saha tecrübesiyle birleşmesinin öğrencilerin mesleki gelişimine ve yerel teknoloji ekosistemine sağladığı katkıyı vurgulamaktadır.</a:t>
            </a:r>
            <a:endParaRPr lang="en-US" sz="1800" dirty="0">
              <a:solidFill>
                <a:schemeClr val="bg1"/>
              </a:solidFill>
              <a:latin typeface="+mj-lt"/>
            </a:endParaRPr>
          </a:p>
        </p:txBody>
      </p:sp>
      <p:sp>
        <p:nvSpPr>
          <p:cNvPr id="2317" name="Text Box 269"/>
          <p:cNvSpPr txBox="1">
            <a:spLocks noChangeArrowheads="1"/>
          </p:cNvSpPr>
          <p:nvPr/>
        </p:nvSpPr>
        <p:spPr bwMode="auto">
          <a:xfrm>
            <a:off x="13624820" y="5022791"/>
            <a:ext cx="4089639" cy="5428207"/>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defTabSz="1799719" fontAlgn="auto">
              <a:spcBef>
                <a:spcPts val="0"/>
              </a:spcBef>
              <a:spcAft>
                <a:spcPts val="0"/>
              </a:spcAft>
            </a:pPr>
            <a:r>
              <a:rPr lang="tr-TR" sz="1800" b="1" dirty="0">
                <a:solidFill>
                  <a:prstClr val="black"/>
                </a:solidFill>
                <a:cs typeface="Arial" panose="020B0604020202020204" pitchFamily="34" charset="0"/>
              </a:rPr>
              <a:t>Birebir </a:t>
            </a:r>
            <a:r>
              <a:rPr lang="tr-TR" sz="1800" b="1" dirty="0" err="1">
                <a:solidFill>
                  <a:prstClr val="black"/>
                </a:solidFill>
                <a:cs typeface="Arial" panose="020B0604020202020204" pitchFamily="34" charset="0"/>
              </a:rPr>
              <a:t>Sektörel</a:t>
            </a:r>
            <a:r>
              <a:rPr lang="tr-TR" sz="1800" b="1" dirty="0">
                <a:solidFill>
                  <a:prstClr val="black"/>
                </a:solidFill>
                <a:cs typeface="Arial" panose="020B0604020202020204" pitchFamily="34" charset="0"/>
              </a:rPr>
              <a:t> Araçlar</a:t>
            </a:r>
          </a:p>
          <a:p>
            <a:pPr marL="285750" indent="-285750" defTabSz="1799719" fontAlgn="auto">
              <a:spcBef>
                <a:spcPts val="0"/>
              </a:spcBef>
              <a:spcAft>
                <a:spcPts val="0"/>
              </a:spcAft>
              <a:buFont typeface="Arial" panose="020B0604020202020204" pitchFamily="34" charset="0"/>
              <a:buChar char="•"/>
            </a:pPr>
            <a:r>
              <a:rPr lang="tr-TR" sz="1800" dirty="0">
                <a:solidFill>
                  <a:prstClr val="black"/>
                </a:solidFill>
                <a:cs typeface="Arial" panose="020B0604020202020204" pitchFamily="34" charset="0"/>
              </a:rPr>
              <a:t>Sadece akademik örnekler değil, piyasada profesyonellerin kullandığı yapay zeka araçlarıyla çalışma fırsatı sunmuştur.</a:t>
            </a:r>
          </a:p>
          <a:p>
            <a:pPr defTabSz="1799719" fontAlgn="auto">
              <a:spcBef>
                <a:spcPts val="0"/>
              </a:spcBef>
              <a:spcAft>
                <a:spcPts val="0"/>
              </a:spcAft>
            </a:pPr>
            <a:endParaRPr lang="tr-TR" sz="1800" dirty="0">
              <a:solidFill>
                <a:prstClr val="black"/>
              </a:solidFill>
              <a:cs typeface="Arial" panose="020B0604020202020204" pitchFamily="34" charset="0"/>
            </a:endParaRPr>
          </a:p>
          <a:p>
            <a:pPr defTabSz="1799719" fontAlgn="auto">
              <a:spcBef>
                <a:spcPts val="0"/>
              </a:spcBef>
              <a:spcAft>
                <a:spcPts val="0"/>
              </a:spcAft>
            </a:pPr>
            <a:r>
              <a:rPr lang="tr-TR" sz="1800" b="1" dirty="0" err="1">
                <a:solidFill>
                  <a:prstClr val="black"/>
                </a:solidFill>
                <a:cs typeface="Arial" panose="020B0604020202020204" pitchFamily="34" charset="0"/>
              </a:rPr>
              <a:t>Hibrit</a:t>
            </a:r>
            <a:r>
              <a:rPr lang="tr-TR" sz="1800" b="1" dirty="0">
                <a:solidFill>
                  <a:prstClr val="black"/>
                </a:solidFill>
                <a:cs typeface="Arial" panose="020B0604020202020204" pitchFamily="34" charset="0"/>
              </a:rPr>
              <a:t> İçerik Stratejisi</a:t>
            </a:r>
          </a:p>
          <a:p>
            <a:pPr marL="285750" indent="-285750" defTabSz="1799719" fontAlgn="auto">
              <a:spcBef>
                <a:spcPts val="0"/>
              </a:spcBef>
              <a:spcAft>
                <a:spcPts val="0"/>
              </a:spcAft>
              <a:buFont typeface="Arial" panose="020B0604020202020204" pitchFamily="34" charset="0"/>
              <a:buChar char="•"/>
            </a:pPr>
            <a:r>
              <a:rPr lang="tr-TR" sz="1800" dirty="0">
                <a:solidFill>
                  <a:prstClr val="black"/>
                </a:solidFill>
                <a:cs typeface="Arial" panose="020B0604020202020204" pitchFamily="34" charset="0"/>
              </a:rPr>
              <a:t>Metin, görsel ve video üretim süreçlerinin yapay zeka ile entegre edilmesi sağlanmıştır.</a:t>
            </a:r>
          </a:p>
          <a:p>
            <a:pPr defTabSz="1799719" fontAlgn="auto">
              <a:spcBef>
                <a:spcPts val="0"/>
              </a:spcBef>
              <a:spcAft>
                <a:spcPts val="0"/>
              </a:spcAft>
            </a:pPr>
            <a:endParaRPr lang="tr-TR" sz="1800" dirty="0">
              <a:solidFill>
                <a:prstClr val="black"/>
              </a:solidFill>
              <a:cs typeface="Arial" panose="020B0604020202020204" pitchFamily="34" charset="0"/>
            </a:endParaRPr>
          </a:p>
          <a:p>
            <a:pPr defTabSz="1799719" fontAlgn="auto">
              <a:spcBef>
                <a:spcPts val="0"/>
              </a:spcBef>
              <a:spcAft>
                <a:spcPts val="0"/>
              </a:spcAft>
            </a:pPr>
            <a:r>
              <a:rPr lang="tr-TR" sz="1800" b="1" dirty="0">
                <a:solidFill>
                  <a:prstClr val="black"/>
                </a:solidFill>
                <a:cs typeface="Arial" panose="020B0604020202020204" pitchFamily="34" charset="0"/>
              </a:rPr>
              <a:t>Süreç Otomasyonu</a:t>
            </a:r>
          </a:p>
          <a:p>
            <a:pPr marL="285750" indent="-285750" defTabSz="1799719" fontAlgn="auto">
              <a:spcBef>
                <a:spcPts val="0"/>
              </a:spcBef>
              <a:spcAft>
                <a:spcPts val="0"/>
              </a:spcAft>
              <a:buFont typeface="Arial" panose="020B0604020202020204" pitchFamily="34" charset="0"/>
              <a:buChar char="•"/>
            </a:pPr>
            <a:r>
              <a:rPr lang="tr-TR" sz="1800" dirty="0">
                <a:solidFill>
                  <a:prstClr val="black"/>
                </a:solidFill>
                <a:cs typeface="Arial" panose="020B0604020202020204" pitchFamily="34" charset="0"/>
              </a:rPr>
              <a:t>Yapay zekanın sadece bir araç değil, bir iş ortağı olarak konumlandırılması ve raporlama süreçlerine entegrasyonu yapılmıştır.</a:t>
            </a:r>
            <a:endParaRPr lang="en-US" sz="1800" dirty="0">
              <a:solidFill>
                <a:prstClr val="black"/>
              </a:solidFill>
              <a:cs typeface="Arial" panose="020B0604020202020204" pitchFamily="34" charset="0"/>
            </a:endParaRPr>
          </a:p>
          <a:p>
            <a:pPr algn="just" defTabSz="1799719" fontAlgn="auto">
              <a:spcBef>
                <a:spcPts val="0"/>
              </a:spcBef>
              <a:spcAft>
                <a:spcPts val="0"/>
              </a:spcAft>
            </a:pPr>
            <a:endParaRPr lang="en-US" sz="1800" dirty="0">
              <a:solidFill>
                <a:prstClr val="black"/>
              </a:solidFill>
              <a:cs typeface="Arial" panose="020B0604020202020204" pitchFamily="34" charset="0"/>
            </a:endParaRPr>
          </a:p>
          <a:p>
            <a:pPr algn="just" defTabSz="1799719" fontAlgn="auto">
              <a:spcBef>
                <a:spcPts val="0"/>
              </a:spcBef>
              <a:spcAft>
                <a:spcPts val="0"/>
              </a:spcAft>
            </a:pPr>
            <a:endParaRPr lang="en-US" sz="1800" dirty="0">
              <a:solidFill>
                <a:prstClr val="black"/>
              </a:solidFill>
              <a:cs typeface="Arial" panose="020B0604020202020204" pitchFamily="34" charset="0"/>
            </a:endParaRPr>
          </a:p>
        </p:txBody>
      </p:sp>
      <p:sp>
        <p:nvSpPr>
          <p:cNvPr id="2318" name="Text Box 270"/>
          <p:cNvSpPr txBox="1">
            <a:spLocks noChangeArrowheads="1"/>
          </p:cNvSpPr>
          <p:nvPr/>
        </p:nvSpPr>
        <p:spPr bwMode="auto">
          <a:xfrm>
            <a:off x="4494010" y="15219432"/>
            <a:ext cx="4089639" cy="7921197"/>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t>Eğitim etkinliği, teorik temellerin atılması ve bu bilgilerin pratik senaryolarla test edilmesi esasına dayanan çok aşamalı bir metodoloji ile yürütülmüştür. Çalışmanın ilk evresinde, yapay zekanın temel çalışma prensipleri, doğal dil işleme (NLP) teknolojileri ve karmaşık </a:t>
            </a:r>
            <a:r>
              <a:rPr lang="tr-TR" sz="1800" dirty="0" err="1"/>
              <a:t>algoritmik</a:t>
            </a:r>
            <a:r>
              <a:rPr lang="tr-TR" sz="1800" dirty="0"/>
              <a:t> mantık yapıları üzerine yoğunlaştırılmış teorik oturumlar gerçekleştirilmiştir. Bu temel akademik bilginin ardından, katılımcıların kendi donanımları üzerinden gerçek zamanlı içerik üretim senaryolarını deneyimledikleri etkileşimli uygulama seanslarına geçilmiştir. Yöntemin son aşamasında ise vaka analizi yaklaşımı benimsenerek; farklı sektörlerden seçilen gerçek dünya problemleri, yapay zeka araçları ve simülasyon teknikleri kullanılarak çözüme kavuşturulmuştur. Bu bütünleşik yaklaşım, katılımcıların hem kavramsal altyapıyı özümsemelerini hem de teknolojik araçları </a:t>
            </a:r>
            <a:r>
              <a:rPr lang="tr-TR" sz="1800" dirty="0" err="1"/>
              <a:t>operasyonel</a:t>
            </a:r>
            <a:r>
              <a:rPr lang="tr-TR" sz="1800" dirty="0"/>
              <a:t> düzeyde kullanma yetkinliği kazanmalarını sağlayarak eğitimin güvenilirliğini desteklemiştir.</a:t>
            </a:r>
            <a:endParaRPr lang="en-US" sz="1600" dirty="0">
              <a:cs typeface="Arial" panose="020B0604020202020204" pitchFamily="34" charset="0"/>
            </a:endParaRPr>
          </a:p>
        </p:txBody>
      </p:sp>
      <p:sp>
        <p:nvSpPr>
          <p:cNvPr id="2320" name="Text Box 272"/>
          <p:cNvSpPr txBox="1">
            <a:spLocks noChangeArrowheads="1"/>
          </p:cNvSpPr>
          <p:nvPr/>
        </p:nvSpPr>
        <p:spPr bwMode="auto">
          <a:xfrm>
            <a:off x="4558722" y="4966591"/>
            <a:ext cx="3952943" cy="9583191"/>
          </a:xfrm>
          <a:prstGeom prst="rect">
            <a:avLst/>
          </a:prstGeom>
          <a:solidFill>
            <a:schemeClr val="bg1"/>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t>Bu çalışmanın temel amacı, Balıkesir Üniversitesi bünyesinde eğitim alan öğrencilerin yapay zeka teknolojilerinin güncel dinamiklerini yakından tanımasını sağlamak ve </a:t>
            </a:r>
            <a:r>
              <a:rPr lang="tr-TR" sz="1800" dirty="0" err="1"/>
              <a:t>sektörel</a:t>
            </a:r>
            <a:r>
              <a:rPr lang="tr-TR" sz="1800" dirty="0"/>
              <a:t> standartlarda kullanılan modern araçlarla birebir uygulama deneyimi kazanmalarına olanak tanımaktır. Özellikle hızla dijitalleşen sanayi süreçlerinde teorik bilginin pratik becerilere dönüştürülmesi, mezuniyet sonrası istihdam edilebilirliğin artırılması açısından kritik bir önem taşımaktadır. Bu doğrultuda çalışma, öncelikle Yapay Zeka Operatörlüğü programı öğrencilerini merkezine alarak onlara sahada karşılaşabilecekleri teknik problemleri analiz etme ve çözüm geliştirme yetkinliği kazandırmayı hedeflemektedir. Ayrıca etkinlik, dijital dönüşüm süreçlerine ilgi duyan araştırmacılar, teknoloji odaklı girişimciler ve kariyerini bu yönde şekillendirmek isteyen genç profesyonellerden oluşan geniş bir hedef kitleye hitap etmektedir. Böylece, akademik birikimin teknolojik ekosistemle harmanlanması yoluyla hem bireysel mesleki gelişimin desteklenmesi hem de yerel teknoloji literatürüne uygulamalı bir model sunulması amaçlanmaktadır.</a:t>
            </a:r>
            <a:endParaRPr lang="tr-TR" sz="1600" dirty="0">
              <a:cs typeface="Arial" panose="020B0604020202020204" pitchFamily="34" charset="0"/>
            </a:endParaRPr>
          </a:p>
        </p:txBody>
      </p:sp>
      <p:sp>
        <p:nvSpPr>
          <p:cNvPr id="10" name="Text Box 244">
            <a:extLst>
              <a:ext uri="{FF2B5EF4-FFF2-40B4-BE49-F238E27FC236}">
                <a16:creationId xmlns:a16="http://schemas.microsoft.com/office/drawing/2014/main" id="{E4D6EA02-2D91-61F5-9E8F-221849ACD3B0}"/>
              </a:ext>
            </a:extLst>
          </p:cNvPr>
          <p:cNvSpPr txBox="1">
            <a:spLocks noChangeArrowheads="1"/>
          </p:cNvSpPr>
          <p:nvPr/>
        </p:nvSpPr>
        <p:spPr bwMode="auto">
          <a:xfrm>
            <a:off x="9894719" y="11720556"/>
            <a:ext cx="2589234"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2: </a:t>
            </a:r>
            <a:r>
              <a:rPr lang="tr-TR" sz="1800" dirty="0">
                <a:solidFill>
                  <a:schemeClr val="accent1">
                    <a:lumMod val="50000"/>
                  </a:schemeClr>
                </a:solidFill>
                <a:cs typeface="Arial" panose="020B0604020202020204" pitchFamily="34" charset="0"/>
              </a:rPr>
              <a:t>Eğitim Görseli-2</a:t>
            </a:r>
            <a:endParaRPr lang="en-US" sz="1800" dirty="0">
              <a:solidFill>
                <a:schemeClr val="accent1">
                  <a:lumMod val="50000"/>
                </a:schemeClr>
              </a:solidFill>
              <a:cs typeface="Arial" panose="020B0604020202020204" pitchFamily="34" charset="0"/>
            </a:endParaRPr>
          </a:p>
        </p:txBody>
      </p:sp>
      <p:sp>
        <p:nvSpPr>
          <p:cNvPr id="12" name="Text Box 244">
            <a:extLst>
              <a:ext uri="{FF2B5EF4-FFF2-40B4-BE49-F238E27FC236}">
                <a16:creationId xmlns:a16="http://schemas.microsoft.com/office/drawing/2014/main" id="{16A7958C-3831-8F50-0665-0E62CD354FA3}"/>
              </a:ext>
            </a:extLst>
          </p:cNvPr>
          <p:cNvSpPr txBox="1">
            <a:spLocks noChangeArrowheads="1"/>
          </p:cNvSpPr>
          <p:nvPr/>
        </p:nvSpPr>
        <p:spPr bwMode="auto">
          <a:xfrm>
            <a:off x="9894721" y="15659470"/>
            <a:ext cx="2589234"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3: </a:t>
            </a:r>
            <a:r>
              <a:rPr lang="tr-TR" sz="1800" dirty="0">
                <a:solidFill>
                  <a:schemeClr val="accent1">
                    <a:lumMod val="50000"/>
                  </a:schemeClr>
                </a:solidFill>
                <a:cs typeface="Arial" panose="020B0604020202020204" pitchFamily="34" charset="0"/>
              </a:rPr>
              <a:t>Eğitim Görseli-3</a:t>
            </a:r>
            <a:endParaRPr lang="en-US" sz="1800" dirty="0">
              <a:solidFill>
                <a:schemeClr val="accent1">
                  <a:lumMod val="50000"/>
                </a:schemeClr>
              </a:solidFill>
              <a:cs typeface="Arial" panose="020B0604020202020204" pitchFamily="34" charset="0"/>
            </a:endParaRPr>
          </a:p>
        </p:txBody>
      </p:sp>
      <p:sp>
        <p:nvSpPr>
          <p:cNvPr id="14" name="Text Box 244">
            <a:extLst>
              <a:ext uri="{FF2B5EF4-FFF2-40B4-BE49-F238E27FC236}">
                <a16:creationId xmlns:a16="http://schemas.microsoft.com/office/drawing/2014/main" id="{164C99B9-C3C8-BBDE-008C-004D98F9406B}"/>
              </a:ext>
            </a:extLst>
          </p:cNvPr>
          <p:cNvSpPr txBox="1">
            <a:spLocks noChangeArrowheads="1"/>
          </p:cNvSpPr>
          <p:nvPr/>
        </p:nvSpPr>
        <p:spPr bwMode="auto">
          <a:xfrm>
            <a:off x="9775708" y="19097250"/>
            <a:ext cx="2589234"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4: </a:t>
            </a:r>
            <a:r>
              <a:rPr lang="tr-TR" sz="1800" dirty="0">
                <a:solidFill>
                  <a:schemeClr val="accent1">
                    <a:lumMod val="50000"/>
                  </a:schemeClr>
                </a:solidFill>
                <a:cs typeface="Arial" panose="020B0604020202020204" pitchFamily="34" charset="0"/>
              </a:rPr>
              <a:t>Eğitim Görseli-4</a:t>
            </a:r>
            <a:endParaRPr lang="en-US" sz="1800" dirty="0">
              <a:solidFill>
                <a:schemeClr val="accent1">
                  <a:lumMod val="50000"/>
                </a:schemeClr>
              </a:solidFill>
              <a:cs typeface="Arial" panose="020B0604020202020204" pitchFamily="34" charset="0"/>
            </a:endParaRPr>
          </a:p>
        </p:txBody>
      </p:sp>
      <p:sp>
        <p:nvSpPr>
          <p:cNvPr id="19" name="Text Box 244">
            <a:extLst>
              <a:ext uri="{FF2B5EF4-FFF2-40B4-BE49-F238E27FC236}">
                <a16:creationId xmlns:a16="http://schemas.microsoft.com/office/drawing/2014/main" id="{016B5B0A-0D9F-C7C5-71D6-59722D1246B3}"/>
              </a:ext>
            </a:extLst>
          </p:cNvPr>
          <p:cNvSpPr txBox="1">
            <a:spLocks noChangeArrowheads="1"/>
          </p:cNvSpPr>
          <p:nvPr/>
        </p:nvSpPr>
        <p:spPr bwMode="auto">
          <a:xfrm>
            <a:off x="8990597" y="22833448"/>
            <a:ext cx="4179476"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5: </a:t>
            </a:r>
            <a:r>
              <a:rPr lang="tr-TR" sz="1800" dirty="0">
                <a:solidFill>
                  <a:schemeClr val="accent1">
                    <a:lumMod val="50000"/>
                  </a:schemeClr>
                </a:solidFill>
                <a:cs typeface="Arial" panose="020B0604020202020204" pitchFamily="34" charset="0"/>
              </a:rPr>
              <a:t>Veri Görselleştirme Uygulaması</a:t>
            </a:r>
            <a:endParaRPr lang="en-US" sz="1800" dirty="0">
              <a:solidFill>
                <a:schemeClr val="accent1">
                  <a:lumMod val="50000"/>
                </a:schemeClr>
              </a:solidFill>
              <a:cs typeface="Arial" panose="020B0604020202020204" pitchFamily="34" charset="0"/>
            </a:endParaRPr>
          </a:p>
        </p:txBody>
      </p:sp>
      <p:sp>
        <p:nvSpPr>
          <p:cNvPr id="2" name="Text Box 198">
            <a:extLst>
              <a:ext uri="{FF2B5EF4-FFF2-40B4-BE49-F238E27FC236}">
                <a16:creationId xmlns:a16="http://schemas.microsoft.com/office/drawing/2014/main" id="{2E31A983-7B67-9657-3C8A-790F4BFFDAA0}"/>
              </a:ext>
            </a:extLst>
          </p:cNvPr>
          <p:cNvSpPr txBox="1">
            <a:spLocks noChangeArrowheads="1"/>
          </p:cNvSpPr>
          <p:nvPr/>
        </p:nvSpPr>
        <p:spPr bwMode="auto">
          <a:xfrm>
            <a:off x="13577020" y="10526655"/>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GELİŞİM/İYİLEŞTİRME ALANI</a:t>
            </a:r>
            <a:endParaRPr lang="en-US" sz="2200" b="1" dirty="0">
              <a:solidFill>
                <a:schemeClr val="accent1">
                  <a:lumMod val="50000"/>
                </a:schemeClr>
              </a:solidFill>
              <a:cs typeface="Arial" panose="020B0604020202020204" pitchFamily="34" charset="0"/>
            </a:endParaRPr>
          </a:p>
        </p:txBody>
      </p:sp>
      <p:sp>
        <p:nvSpPr>
          <p:cNvPr id="3" name="Text Box 269">
            <a:extLst>
              <a:ext uri="{FF2B5EF4-FFF2-40B4-BE49-F238E27FC236}">
                <a16:creationId xmlns:a16="http://schemas.microsoft.com/office/drawing/2014/main" id="{39981F8D-76B5-0437-4399-4DFE8B63C901}"/>
              </a:ext>
            </a:extLst>
          </p:cNvPr>
          <p:cNvSpPr txBox="1">
            <a:spLocks noChangeArrowheads="1"/>
          </p:cNvSpPr>
          <p:nvPr/>
        </p:nvSpPr>
        <p:spPr bwMode="auto">
          <a:xfrm>
            <a:off x="13656204" y="11203122"/>
            <a:ext cx="4089639" cy="6259204"/>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defTabSz="1799719" fontAlgn="auto">
              <a:spcBef>
                <a:spcPts val="0"/>
              </a:spcBef>
              <a:spcAft>
                <a:spcPts val="0"/>
              </a:spcAft>
            </a:pPr>
            <a:r>
              <a:rPr lang="tr-TR" sz="1800" dirty="0"/>
              <a:t>Yapay zeka ekosistemindeki en temel gelişim alanı, teorik </a:t>
            </a:r>
            <a:r>
              <a:rPr lang="tr-TR" sz="1800" dirty="0" err="1"/>
              <a:t>algoritmik</a:t>
            </a:r>
            <a:r>
              <a:rPr lang="tr-TR" sz="1800" dirty="0"/>
              <a:t> bilginin endüstriyel </a:t>
            </a:r>
            <a:r>
              <a:rPr lang="tr-TR" sz="1800" dirty="0" err="1"/>
              <a:t>operasyonel</a:t>
            </a:r>
            <a:r>
              <a:rPr lang="tr-TR" sz="1800" dirty="0"/>
              <a:t> çevikliğe dönüştürülme hızıdır. Mevcut eğitim modellerinde gözlemlenen 'teori-uygulama boşluğu', dijital dönüşüm süreçlerinde (içerik mühendisliği, ileri veri madenciliği, otonom iş akışları) doğrudan çıktı üretebilen uzman ihtiyacını artırmıştır. Bu çalışma; geleneksel ve statik öğretim metodolojilerini modernize ederek, katılımcıların güncel yapay zeka araçlarını birebir deneyimlemelerini ve karmaşık kurumsal problemleri otomasyon odaklı çözebilme yetkinliği kazanmalarını hedefler. Böylece eğitim, sadece bir bilgi aktarımı olmaktan çıkıp, öğrenciyi sektörün talep ettiği '</a:t>
            </a:r>
            <a:r>
              <a:rPr lang="tr-TR" sz="1800" dirty="0" err="1"/>
              <a:t>operasyonel</a:t>
            </a:r>
            <a:r>
              <a:rPr lang="tr-TR" sz="1800" dirty="0"/>
              <a:t> uzman' profiline dönüştüren stratejik bir iyileştirme sahası haline gelir.</a:t>
            </a:r>
            <a:endParaRPr lang="en-US" sz="1600" dirty="0">
              <a:solidFill>
                <a:prstClr val="black"/>
              </a:solidFill>
              <a:cs typeface="Arial" panose="020B0604020202020204" pitchFamily="34" charset="0"/>
            </a:endParaRPr>
          </a:p>
        </p:txBody>
      </p:sp>
      <p:sp>
        <p:nvSpPr>
          <p:cNvPr id="5" name="Metin kutusu 4">
            <a:extLst>
              <a:ext uri="{FF2B5EF4-FFF2-40B4-BE49-F238E27FC236}">
                <a16:creationId xmlns:a16="http://schemas.microsoft.com/office/drawing/2014/main" id="{C5EFBD1E-6AF0-8164-0F13-680E86AE8DC0}"/>
              </a:ext>
            </a:extLst>
          </p:cNvPr>
          <p:cNvSpPr txBox="1"/>
          <p:nvPr/>
        </p:nvSpPr>
        <p:spPr>
          <a:xfrm>
            <a:off x="8542116" y="12141843"/>
            <a:ext cx="914400" cy="914400"/>
          </a:xfrm>
          <a:prstGeom prst="rect">
            <a:avLst/>
          </a:prstGeom>
          <a:noFill/>
        </p:spPr>
        <p:txBody>
          <a:bodyPr wrap="square" rtlCol="0">
            <a:spAutoFit/>
          </a:bodyPr>
          <a:lstStyle/>
          <a:p>
            <a:endParaRPr lang="tr-TR" dirty="0"/>
          </a:p>
        </p:txBody>
      </p:sp>
      <p:sp>
        <p:nvSpPr>
          <p:cNvPr id="6" name="Metin kutusu 5">
            <a:extLst>
              <a:ext uri="{FF2B5EF4-FFF2-40B4-BE49-F238E27FC236}">
                <a16:creationId xmlns:a16="http://schemas.microsoft.com/office/drawing/2014/main" id="{67A8EDF3-1DA2-7D73-8C7D-2477B6EDBF19}"/>
              </a:ext>
            </a:extLst>
          </p:cNvPr>
          <p:cNvSpPr txBox="1"/>
          <p:nvPr/>
        </p:nvSpPr>
        <p:spPr>
          <a:xfrm>
            <a:off x="15669639" y="12274564"/>
            <a:ext cx="184731" cy="360099"/>
          </a:xfrm>
          <a:prstGeom prst="rect">
            <a:avLst/>
          </a:prstGeom>
          <a:noFill/>
        </p:spPr>
        <p:txBody>
          <a:bodyPr wrap="none" rtlCol="0">
            <a:spAutoFit/>
          </a:bodyPr>
          <a:lstStyle/>
          <a:p>
            <a:endParaRPr lang="tr-TR" dirty="0"/>
          </a:p>
        </p:txBody>
      </p:sp>
      <p:sp>
        <p:nvSpPr>
          <p:cNvPr id="21" name="Text Box 267">
            <a:extLst>
              <a:ext uri="{FF2B5EF4-FFF2-40B4-BE49-F238E27FC236}">
                <a16:creationId xmlns:a16="http://schemas.microsoft.com/office/drawing/2014/main" id="{B22AA5A3-3904-6088-8F7B-94801C154A6B}"/>
              </a:ext>
            </a:extLst>
          </p:cNvPr>
          <p:cNvSpPr txBox="1">
            <a:spLocks noChangeArrowheads="1"/>
          </p:cNvSpPr>
          <p:nvPr/>
        </p:nvSpPr>
        <p:spPr bwMode="auto">
          <a:xfrm>
            <a:off x="189033" y="12802743"/>
            <a:ext cx="3613304" cy="7644198"/>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defTabSz="1799719" fontAlgn="auto">
              <a:spcBef>
                <a:spcPts val="0"/>
              </a:spcBef>
              <a:spcAft>
                <a:spcPts val="0"/>
              </a:spcAft>
            </a:pPr>
            <a:r>
              <a:rPr lang="tr-TR" sz="1800" dirty="0">
                <a:solidFill>
                  <a:schemeClr val="bg1"/>
                </a:solidFill>
              </a:rPr>
              <a:t>Yapay zeka teknolojileri, günümüzde endüstriyel dönüşümün ve dijital ekonominin temel taşı haline gelmiştir. Bu hızlı gelişim, sadece teorik bilgiye sahip değil, aynı zamanda karmaşık algoritmaları gerçek dünya senaryolarına uygulayabilen Yapay zeka operatörlerine olan ihtiyacı artırmıştır. Ancak, akademik eğitim ile sektör beklentileri arasındaki uygulama boşluğu, öğrencilerin profesyonel hayata adaptasyonunda önemli bir zorluk teşkil etmektedir. Bu bağlamda gerçekleştirilen 'Yapay Zeka Uzmanlık Eğitimi', Balıkesir MYO öğrencilerinin sahadaki güncel teknolojileri deneyimlemesini hedefleyerek bu boşluğu doldurmayı amaçlamaktadır. Bu etkinlik, öğrencilerin teknik yetkinliklerini artırmanın yanı sıra, üniversite-sanayi iş birliğinin eğitimdeki kritik önemini ortaya koymaktadır.</a:t>
            </a:r>
            <a:endParaRPr lang="en-US" sz="1800" dirty="0">
              <a:solidFill>
                <a:schemeClr val="bg1"/>
              </a:solidFill>
              <a:latin typeface="+mj-lt"/>
            </a:endParaRPr>
          </a:p>
        </p:txBody>
      </p:sp>
      <p:sp>
        <p:nvSpPr>
          <p:cNvPr id="23" name="TextBox 22">
            <a:extLst>
              <a:ext uri="{FF2B5EF4-FFF2-40B4-BE49-F238E27FC236}">
                <a16:creationId xmlns:a16="http://schemas.microsoft.com/office/drawing/2014/main" id="{57CA1230-8C79-6AA1-82E2-D472BA155386}"/>
              </a:ext>
            </a:extLst>
          </p:cNvPr>
          <p:cNvSpPr txBox="1"/>
          <p:nvPr/>
        </p:nvSpPr>
        <p:spPr>
          <a:xfrm>
            <a:off x="168657" y="12258341"/>
            <a:ext cx="1287874" cy="430887"/>
          </a:xfrm>
          <a:prstGeom prst="rect">
            <a:avLst/>
          </a:prstGeom>
          <a:noFill/>
        </p:spPr>
        <p:txBody>
          <a:bodyPr wrap="square">
            <a:spAutoFit/>
          </a:bodyPr>
          <a:lstStyle/>
          <a:p>
            <a:r>
              <a:rPr lang="tr-TR" sz="2200" b="1" dirty="0">
                <a:solidFill>
                  <a:schemeClr val="bg1"/>
                </a:solidFill>
                <a:cs typeface="Arial" panose="020B0604020202020204" pitchFamily="34" charset="0"/>
              </a:rPr>
              <a:t>GİRİŞ</a:t>
            </a:r>
            <a:endParaRPr lang="en-US" sz="2200" b="1" dirty="0">
              <a:solidFill>
                <a:schemeClr val="bg1"/>
              </a:solidFill>
              <a:cs typeface="Arial" panose="020B0604020202020204" pitchFamily="34" charset="0"/>
            </a:endParaRPr>
          </a:p>
        </p:txBody>
      </p:sp>
      <p:sp>
        <p:nvSpPr>
          <p:cNvPr id="24" name="Text Box 262">
            <a:extLst>
              <a:ext uri="{FF2B5EF4-FFF2-40B4-BE49-F238E27FC236}">
                <a16:creationId xmlns:a16="http://schemas.microsoft.com/office/drawing/2014/main" id="{901D516A-8C98-36C7-B24B-4C34FECE6C41}"/>
              </a:ext>
            </a:extLst>
          </p:cNvPr>
          <p:cNvSpPr txBox="1">
            <a:spLocks noChangeArrowheads="1"/>
          </p:cNvSpPr>
          <p:nvPr/>
        </p:nvSpPr>
        <p:spPr bwMode="auto">
          <a:xfrm>
            <a:off x="-100788" y="19953322"/>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endParaRPr lang="en-US" sz="2200" b="1" dirty="0">
              <a:solidFill>
                <a:schemeClr val="bg1"/>
              </a:solidFill>
              <a:cs typeface="Arial" panose="020B0604020202020204" pitchFamily="34" charset="0"/>
            </a:endParaRPr>
          </a:p>
        </p:txBody>
      </p:sp>
      <p:sp>
        <p:nvSpPr>
          <p:cNvPr id="4" name="Text Box 269">
            <a:extLst>
              <a:ext uri="{FF2B5EF4-FFF2-40B4-BE49-F238E27FC236}">
                <a16:creationId xmlns:a16="http://schemas.microsoft.com/office/drawing/2014/main" id="{B4793AAF-A8DB-F64E-C959-6C121F4EDF37}"/>
              </a:ext>
            </a:extLst>
          </p:cNvPr>
          <p:cNvSpPr txBox="1">
            <a:spLocks noChangeArrowheads="1"/>
          </p:cNvSpPr>
          <p:nvPr/>
        </p:nvSpPr>
        <p:spPr bwMode="auto">
          <a:xfrm>
            <a:off x="13646738" y="18403100"/>
            <a:ext cx="4089639" cy="2104220"/>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defTabSz="1799719" fontAlgn="auto">
              <a:spcBef>
                <a:spcPts val="0"/>
              </a:spcBef>
              <a:spcAft>
                <a:spcPts val="0"/>
              </a:spcAft>
            </a:pPr>
            <a:r>
              <a:rPr lang="tr-TR" sz="1800" dirty="0"/>
              <a:t>Y</a:t>
            </a:r>
            <a:r>
              <a:rPr lang="en-US" sz="1800" dirty="0" err="1"/>
              <a:t>azarın</a:t>
            </a:r>
            <a:r>
              <a:rPr lang="en-US" sz="1800" dirty="0"/>
              <a:t> </a:t>
            </a:r>
            <a:r>
              <a:rPr lang="en-US" sz="1800" dirty="0" err="1"/>
              <a:t>adı</a:t>
            </a:r>
            <a:r>
              <a:rPr lang="tr-TR" sz="1800" dirty="0"/>
              <a:t>:</a:t>
            </a:r>
            <a:r>
              <a:rPr lang="en-US" sz="1800" dirty="0"/>
              <a:t> </a:t>
            </a:r>
            <a:r>
              <a:rPr lang="tr-TR" sz="1800" dirty="0"/>
              <a:t>İ. Güvenç PİRGE</a:t>
            </a:r>
          </a:p>
          <a:p>
            <a:pPr algn="just" defTabSz="1799719" fontAlgn="auto">
              <a:spcBef>
                <a:spcPts val="0"/>
              </a:spcBef>
              <a:spcAft>
                <a:spcPts val="0"/>
              </a:spcAft>
            </a:pPr>
            <a:r>
              <a:rPr lang="tr-TR" sz="1800" dirty="0"/>
              <a:t>E</a:t>
            </a:r>
            <a:r>
              <a:rPr lang="en-US" sz="1800" dirty="0"/>
              <a:t>-</a:t>
            </a:r>
            <a:r>
              <a:rPr lang="en-US" sz="1800" dirty="0" err="1"/>
              <a:t>posta</a:t>
            </a:r>
            <a:r>
              <a:rPr lang="tr-TR" sz="1800" dirty="0"/>
              <a:t> </a:t>
            </a:r>
            <a:r>
              <a:rPr lang="en-US" sz="1800" dirty="0" err="1"/>
              <a:t>adresi</a:t>
            </a:r>
            <a:r>
              <a:rPr lang="tr-TR" sz="1800" dirty="0"/>
              <a:t>:</a:t>
            </a:r>
            <a:r>
              <a:rPr lang="en-US" sz="1800" dirty="0"/>
              <a:t> </a:t>
            </a:r>
            <a:r>
              <a:rPr lang="tr-TR" sz="1800" dirty="0"/>
              <a:t>guvenc.pirge@balikesir.edu.tr</a:t>
            </a:r>
          </a:p>
          <a:p>
            <a:pPr algn="just" defTabSz="1799719" fontAlgn="auto">
              <a:spcBef>
                <a:spcPts val="0"/>
              </a:spcBef>
              <a:spcAft>
                <a:spcPts val="0"/>
              </a:spcAft>
            </a:pPr>
            <a:endParaRPr lang="tr-TR" sz="1800" dirty="0"/>
          </a:p>
          <a:p>
            <a:pPr algn="just" defTabSz="1799719" fontAlgn="auto">
              <a:spcBef>
                <a:spcPts val="0"/>
              </a:spcBef>
              <a:spcAft>
                <a:spcPts val="0"/>
              </a:spcAft>
            </a:pPr>
            <a:r>
              <a:rPr lang="tr-TR" sz="1800" dirty="0"/>
              <a:t>Balıkesir MYO Elektronik ve Otomasyon Bölümü Yapay Zeka Operatörlüğü</a:t>
            </a:r>
            <a:endParaRPr lang="en-US" sz="1500" dirty="0">
              <a:solidFill>
                <a:prstClr val="black"/>
              </a:solidFill>
              <a:latin typeface="Calibri" pitchFamily="34" charset="0"/>
            </a:endParaRPr>
          </a:p>
        </p:txBody>
      </p:sp>
      <p:pic>
        <p:nvPicPr>
          <p:cNvPr id="34" name="Resim 33">
            <a:extLst>
              <a:ext uri="{FF2B5EF4-FFF2-40B4-BE49-F238E27FC236}">
                <a16:creationId xmlns:a16="http://schemas.microsoft.com/office/drawing/2014/main" id="{C3D44C4B-5F6F-492B-BA3B-ABE099A02C71}"/>
              </a:ext>
            </a:extLst>
          </p:cNvPr>
          <p:cNvPicPr>
            <a:picLocks noChangeAspect="1"/>
          </p:cNvPicPr>
          <p:nvPr/>
        </p:nvPicPr>
        <p:blipFill>
          <a:blip r:embed="rId3"/>
          <a:stretch>
            <a:fillRect/>
          </a:stretch>
        </p:blipFill>
        <p:spPr>
          <a:xfrm>
            <a:off x="8838322" y="5022791"/>
            <a:ext cx="4464000" cy="3284228"/>
          </a:xfrm>
          <a:prstGeom prst="rect">
            <a:avLst/>
          </a:prstGeom>
        </p:spPr>
      </p:pic>
      <p:pic>
        <p:nvPicPr>
          <p:cNvPr id="35" name="Resim 34">
            <a:extLst>
              <a:ext uri="{FF2B5EF4-FFF2-40B4-BE49-F238E27FC236}">
                <a16:creationId xmlns:a16="http://schemas.microsoft.com/office/drawing/2014/main" id="{C6D861BA-0079-46C4-A02F-ADFD3FF69AC7}"/>
              </a:ext>
            </a:extLst>
          </p:cNvPr>
          <p:cNvPicPr>
            <a:picLocks noChangeAspect="1"/>
          </p:cNvPicPr>
          <p:nvPr/>
        </p:nvPicPr>
        <p:blipFill>
          <a:blip r:embed="rId4"/>
          <a:stretch>
            <a:fillRect/>
          </a:stretch>
        </p:blipFill>
        <p:spPr>
          <a:xfrm>
            <a:off x="8816976" y="8710728"/>
            <a:ext cx="4491578" cy="2944352"/>
          </a:xfrm>
          <a:prstGeom prst="rect">
            <a:avLst/>
          </a:prstGeom>
        </p:spPr>
      </p:pic>
      <p:pic>
        <p:nvPicPr>
          <p:cNvPr id="11" name="Resim 10">
            <a:extLst>
              <a:ext uri="{FF2B5EF4-FFF2-40B4-BE49-F238E27FC236}">
                <a16:creationId xmlns:a16="http://schemas.microsoft.com/office/drawing/2014/main" id="{CA21E9DA-BEE3-471F-8620-2D0A7A30D92A}"/>
              </a:ext>
            </a:extLst>
          </p:cNvPr>
          <p:cNvPicPr>
            <a:picLocks noChangeAspect="1"/>
          </p:cNvPicPr>
          <p:nvPr/>
        </p:nvPicPr>
        <p:blipFill>
          <a:blip r:embed="rId5"/>
          <a:stretch>
            <a:fillRect/>
          </a:stretch>
        </p:blipFill>
        <p:spPr>
          <a:xfrm>
            <a:off x="8810745" y="12122081"/>
            <a:ext cx="4587124" cy="3417121"/>
          </a:xfrm>
          <a:prstGeom prst="rect">
            <a:avLst/>
          </a:prstGeom>
        </p:spPr>
      </p:pic>
      <p:pic>
        <p:nvPicPr>
          <p:cNvPr id="38" name="Resim 37">
            <a:extLst>
              <a:ext uri="{FF2B5EF4-FFF2-40B4-BE49-F238E27FC236}">
                <a16:creationId xmlns:a16="http://schemas.microsoft.com/office/drawing/2014/main" id="{92ECD674-8DD7-430C-B7F8-48F9BF1E561C}"/>
              </a:ext>
            </a:extLst>
          </p:cNvPr>
          <p:cNvPicPr>
            <a:picLocks noChangeAspect="1"/>
          </p:cNvPicPr>
          <p:nvPr/>
        </p:nvPicPr>
        <p:blipFill>
          <a:blip r:embed="rId6"/>
          <a:stretch>
            <a:fillRect/>
          </a:stretch>
        </p:blipFill>
        <p:spPr>
          <a:xfrm>
            <a:off x="8838322" y="16085234"/>
            <a:ext cx="4604814" cy="2905067"/>
          </a:xfrm>
          <a:prstGeom prst="rect">
            <a:avLst/>
          </a:prstGeom>
        </p:spPr>
      </p:pic>
      <p:pic>
        <p:nvPicPr>
          <p:cNvPr id="39" name="Resim 38">
            <a:extLst>
              <a:ext uri="{FF2B5EF4-FFF2-40B4-BE49-F238E27FC236}">
                <a16:creationId xmlns:a16="http://schemas.microsoft.com/office/drawing/2014/main" id="{12674EA2-429A-48C3-9744-16996B010B27}"/>
              </a:ext>
            </a:extLst>
          </p:cNvPr>
          <p:cNvPicPr>
            <a:picLocks noChangeAspect="1"/>
          </p:cNvPicPr>
          <p:nvPr/>
        </p:nvPicPr>
        <p:blipFill>
          <a:blip r:embed="rId7"/>
          <a:stretch>
            <a:fillRect/>
          </a:stretch>
        </p:blipFill>
        <p:spPr>
          <a:xfrm>
            <a:off x="8810745" y="19536333"/>
            <a:ext cx="4688538" cy="3133741"/>
          </a:xfrm>
          <a:prstGeom prst="rect">
            <a:avLst/>
          </a:prstGeom>
        </p:spPr>
      </p:pic>
    </p:spTree>
  </p:cSld>
  <p:clrMapOvr>
    <a:masterClrMapping/>
  </p:clrMapOvr>
</p:sld>
</file>

<file path=ppt/theme/theme1.xml><?xml version="1.0" encoding="utf-8"?>
<a:theme xmlns:a="http://schemas.openxmlformats.org/drawingml/2006/main" name="Office Theme">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4736</TotalTime>
  <Words>695</Words>
  <Application>Microsoft Office PowerPoint</Application>
  <PresentationFormat>Özel</PresentationFormat>
  <Paragraphs>33</Paragraphs>
  <Slides>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vt:i4>
      </vt:variant>
    </vt:vector>
  </HeadingPairs>
  <TitlesOfParts>
    <vt:vector size="4" baseType="lpstr">
      <vt:lpstr>Arial</vt:lpstr>
      <vt:lpstr>Calibri</vt:lpstr>
      <vt:lpstr>Office Theme</vt:lpstr>
      <vt:lpstr>PowerPoint Sunusu</vt:lpstr>
    </vt:vector>
  </TitlesOfParts>
  <Company>Genigraphics 800.790.4001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1m x 1m</dc:title>
  <dc:creator>Genigraphics 800.790.4001</dc:creator>
  <dc:description>To order poster prints visit us at www.genigraphics.com</dc:description>
  <cp:lastModifiedBy>Güvenç PİRGE</cp:lastModifiedBy>
  <cp:revision>71</cp:revision>
  <dcterms:created xsi:type="dcterms:W3CDTF">2008-05-03T03:01:56Z</dcterms:created>
  <dcterms:modified xsi:type="dcterms:W3CDTF">2026-05-04T14:58:56Z</dcterms:modified>
</cp:coreProperties>
</file>