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8000663" cy="25199975"/>
  <p:notesSz cx="6858000" cy="9144000"/>
  <p:defaultTextStyle>
    <a:defPPr>
      <a:defRPr lang="en-US"/>
    </a:defPPr>
    <a:lvl1pPr marL="0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270251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540502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810753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081004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1351255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1621506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1891756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2162007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29" autoAdjust="0"/>
  </p:normalViewPr>
  <p:slideViewPr>
    <p:cSldViewPr snapToGrid="0">
      <p:cViewPr>
        <p:scale>
          <a:sx n="33" d="100"/>
          <a:sy n="33" d="100"/>
        </p:scale>
        <p:origin x="1590" y="-2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1CA-246D-489C-BCB4-8C82C124114B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C411-CBEB-498E-A455-C7128C004A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18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1pPr>
    <a:lvl2pPr marL="270251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2pPr>
    <a:lvl3pPr marL="540502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3pPr>
    <a:lvl4pPr marL="810753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4pPr>
    <a:lvl5pPr marL="1081004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5pPr>
    <a:lvl6pPr marL="1351255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6pPr>
    <a:lvl7pPr marL="1621506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7pPr>
    <a:lvl8pPr marL="1891756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8pPr>
    <a:lvl9pPr marL="2162007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327275" y="1143000"/>
            <a:ext cx="220345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1C411-CBEB-498E-A455-C7128C004AC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2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5"/>
            <a:ext cx="15300564" cy="8773325"/>
          </a:xfrm>
        </p:spPr>
        <p:txBody>
          <a:bodyPr anchor="b"/>
          <a:lstStyle>
            <a:lvl1pPr algn="ctr">
              <a:defRPr sz="116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141" indent="0" algn="ctr">
              <a:buNone/>
              <a:defRPr sz="3898"/>
            </a:lvl2pPr>
            <a:lvl3pPr marL="1782282" indent="0" algn="ctr">
              <a:buNone/>
              <a:defRPr sz="3509"/>
            </a:lvl3pPr>
            <a:lvl4pPr marL="2673422" indent="0" algn="ctr">
              <a:buNone/>
              <a:defRPr sz="3118"/>
            </a:lvl4pPr>
            <a:lvl5pPr marL="3564563" indent="0" algn="ctr">
              <a:buNone/>
              <a:defRPr sz="3118"/>
            </a:lvl5pPr>
            <a:lvl6pPr marL="4455704" indent="0" algn="ctr">
              <a:buNone/>
              <a:defRPr sz="3118"/>
            </a:lvl6pPr>
            <a:lvl7pPr marL="5346845" indent="0" algn="ctr">
              <a:buNone/>
              <a:defRPr sz="3118"/>
            </a:lvl7pPr>
            <a:lvl8pPr marL="6237985" indent="0" algn="ctr">
              <a:buNone/>
              <a:defRPr sz="3118"/>
            </a:lvl8pPr>
            <a:lvl9pPr marL="7129126" indent="0" algn="ctr">
              <a:buNone/>
              <a:defRPr sz="311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6" y="1341666"/>
            <a:ext cx="3881393" cy="213558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7" y="1341666"/>
            <a:ext cx="11419170" cy="213558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74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9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2"/>
            <a:ext cx="15525572" cy="10482488"/>
          </a:xfrm>
        </p:spPr>
        <p:txBody>
          <a:bodyPr anchor="b"/>
          <a:lstStyle>
            <a:lvl1pPr>
              <a:defRPr sz="116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678">
                <a:solidFill>
                  <a:schemeClr val="tx1"/>
                </a:solidFill>
              </a:defRPr>
            </a:lvl1pPr>
            <a:lvl2pPr marL="891141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2pPr>
            <a:lvl3pPr marL="1782282" indent="0">
              <a:buNone/>
              <a:defRPr sz="3509">
                <a:solidFill>
                  <a:schemeClr val="tx1">
                    <a:tint val="75000"/>
                  </a:schemeClr>
                </a:solidFill>
              </a:defRPr>
            </a:lvl3pPr>
            <a:lvl4pPr marL="2673422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4pPr>
            <a:lvl5pPr marL="3564563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5pPr>
            <a:lvl6pPr marL="4455704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6pPr>
            <a:lvl7pPr marL="534684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7pPr>
            <a:lvl8pPr marL="623798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8pPr>
            <a:lvl9pPr marL="712912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66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6" y="6708327"/>
            <a:ext cx="7650282" cy="1598915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5" y="6708327"/>
            <a:ext cx="7650282" cy="1598915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0"/>
            <a:ext cx="15525572" cy="487083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141" indent="0">
              <a:buNone/>
              <a:defRPr sz="3898" b="1"/>
            </a:lvl2pPr>
            <a:lvl3pPr marL="1782282" indent="0">
              <a:buNone/>
              <a:defRPr sz="3509" b="1"/>
            </a:lvl3pPr>
            <a:lvl4pPr marL="2673422" indent="0">
              <a:buNone/>
              <a:defRPr sz="3118" b="1"/>
            </a:lvl4pPr>
            <a:lvl5pPr marL="3564563" indent="0">
              <a:buNone/>
              <a:defRPr sz="3118" b="1"/>
            </a:lvl5pPr>
            <a:lvl6pPr marL="4455704" indent="0">
              <a:buNone/>
              <a:defRPr sz="3118" b="1"/>
            </a:lvl6pPr>
            <a:lvl7pPr marL="5346845" indent="0">
              <a:buNone/>
              <a:defRPr sz="3118" b="1"/>
            </a:lvl7pPr>
            <a:lvl8pPr marL="6237985" indent="0">
              <a:buNone/>
              <a:defRPr sz="3118" b="1"/>
            </a:lvl8pPr>
            <a:lvl9pPr marL="7129126" indent="0">
              <a:buNone/>
              <a:defRPr sz="311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141" indent="0">
              <a:buNone/>
              <a:defRPr sz="3898" b="1"/>
            </a:lvl2pPr>
            <a:lvl3pPr marL="1782282" indent="0">
              <a:buNone/>
              <a:defRPr sz="3509" b="1"/>
            </a:lvl3pPr>
            <a:lvl4pPr marL="2673422" indent="0">
              <a:buNone/>
              <a:defRPr sz="3118" b="1"/>
            </a:lvl4pPr>
            <a:lvl5pPr marL="3564563" indent="0">
              <a:buNone/>
              <a:defRPr sz="3118" b="1"/>
            </a:lvl5pPr>
            <a:lvl6pPr marL="4455704" indent="0">
              <a:buNone/>
              <a:defRPr sz="3118" b="1"/>
            </a:lvl6pPr>
            <a:lvl7pPr marL="5346845" indent="0">
              <a:buNone/>
              <a:defRPr sz="3118" b="1"/>
            </a:lvl7pPr>
            <a:lvl8pPr marL="6237985" indent="0">
              <a:buNone/>
              <a:defRPr sz="3118" b="1"/>
            </a:lvl8pPr>
            <a:lvl9pPr marL="7129126" indent="0">
              <a:buNone/>
              <a:defRPr sz="311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92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1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9"/>
            <a:ext cx="5805682" cy="5879994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7" y="3628336"/>
            <a:ext cx="9112836" cy="17908316"/>
          </a:xfrm>
        </p:spPr>
        <p:txBody>
          <a:bodyPr/>
          <a:lstStyle>
            <a:lvl1pPr>
              <a:defRPr sz="6237"/>
            </a:lvl1pPr>
            <a:lvl2pPr>
              <a:defRPr sz="5458"/>
            </a:lvl2pPr>
            <a:lvl3pPr>
              <a:defRPr sz="4678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18"/>
            </a:lvl1pPr>
            <a:lvl2pPr marL="891141" indent="0">
              <a:buNone/>
              <a:defRPr sz="2729"/>
            </a:lvl2pPr>
            <a:lvl3pPr marL="1782282" indent="0">
              <a:buNone/>
              <a:defRPr sz="2339"/>
            </a:lvl3pPr>
            <a:lvl4pPr marL="2673422" indent="0">
              <a:buNone/>
              <a:defRPr sz="1949"/>
            </a:lvl4pPr>
            <a:lvl5pPr marL="3564563" indent="0">
              <a:buNone/>
              <a:defRPr sz="1949"/>
            </a:lvl5pPr>
            <a:lvl6pPr marL="4455704" indent="0">
              <a:buNone/>
              <a:defRPr sz="1949"/>
            </a:lvl6pPr>
            <a:lvl7pPr marL="5346845" indent="0">
              <a:buNone/>
              <a:defRPr sz="1949"/>
            </a:lvl7pPr>
            <a:lvl8pPr marL="6237985" indent="0">
              <a:buNone/>
              <a:defRPr sz="1949"/>
            </a:lvl8pPr>
            <a:lvl9pPr marL="7129126" indent="0">
              <a:buNone/>
              <a:defRPr sz="19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2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9"/>
            <a:ext cx="5805682" cy="5879994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7" y="3628336"/>
            <a:ext cx="9112836" cy="17908316"/>
          </a:xfrm>
        </p:spPr>
        <p:txBody>
          <a:bodyPr anchor="t"/>
          <a:lstStyle>
            <a:lvl1pPr marL="0" indent="0">
              <a:buNone/>
              <a:defRPr sz="6237"/>
            </a:lvl1pPr>
            <a:lvl2pPr marL="891141" indent="0">
              <a:buNone/>
              <a:defRPr sz="5458"/>
            </a:lvl2pPr>
            <a:lvl3pPr marL="1782282" indent="0">
              <a:buNone/>
              <a:defRPr sz="4678"/>
            </a:lvl3pPr>
            <a:lvl4pPr marL="2673422" indent="0">
              <a:buNone/>
              <a:defRPr sz="3898"/>
            </a:lvl4pPr>
            <a:lvl5pPr marL="3564563" indent="0">
              <a:buNone/>
              <a:defRPr sz="3898"/>
            </a:lvl5pPr>
            <a:lvl6pPr marL="4455704" indent="0">
              <a:buNone/>
              <a:defRPr sz="3898"/>
            </a:lvl6pPr>
            <a:lvl7pPr marL="5346845" indent="0">
              <a:buNone/>
              <a:defRPr sz="3898"/>
            </a:lvl7pPr>
            <a:lvl8pPr marL="6237985" indent="0">
              <a:buNone/>
              <a:defRPr sz="3898"/>
            </a:lvl8pPr>
            <a:lvl9pPr marL="7129126" indent="0">
              <a:buNone/>
              <a:defRPr sz="389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18"/>
            </a:lvl1pPr>
            <a:lvl2pPr marL="891141" indent="0">
              <a:buNone/>
              <a:defRPr sz="2729"/>
            </a:lvl2pPr>
            <a:lvl3pPr marL="1782282" indent="0">
              <a:buNone/>
              <a:defRPr sz="2339"/>
            </a:lvl3pPr>
            <a:lvl4pPr marL="2673422" indent="0">
              <a:buNone/>
              <a:defRPr sz="1949"/>
            </a:lvl4pPr>
            <a:lvl5pPr marL="3564563" indent="0">
              <a:buNone/>
              <a:defRPr sz="1949"/>
            </a:lvl5pPr>
            <a:lvl6pPr marL="4455704" indent="0">
              <a:buNone/>
              <a:defRPr sz="1949"/>
            </a:lvl6pPr>
            <a:lvl7pPr marL="5346845" indent="0">
              <a:buNone/>
              <a:defRPr sz="1949"/>
            </a:lvl7pPr>
            <a:lvl8pPr marL="6237985" indent="0">
              <a:buNone/>
              <a:defRPr sz="1949"/>
            </a:lvl8pPr>
            <a:lvl9pPr marL="7129126" indent="0">
              <a:buNone/>
              <a:defRPr sz="19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1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0"/>
            <a:ext cx="15525572" cy="4870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7"/>
            <a:ext cx="15525572" cy="1598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3069-8E72-4385-887B-552B3E30D15C}" type="datetimeFigureOut">
              <a:rPr lang="it-IT" smtClean="0"/>
              <a:t>25/12/2025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9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7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82282" rtl="0" eaLnBrk="1" latinLnBrk="0" hangingPunct="1">
        <a:lnSpc>
          <a:spcPct val="90000"/>
        </a:lnSpc>
        <a:spcBef>
          <a:spcPct val="0"/>
        </a:spcBef>
        <a:buNone/>
        <a:defRPr sz="8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571" indent="-445571" algn="l" defTabSz="1782282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711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7852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3118993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134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274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415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3556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4697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141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282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422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563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5704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6845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7985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126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F93EBF-9796-6392-9A02-72EB2382E460}"/>
              </a:ext>
            </a:extLst>
          </p:cNvPr>
          <p:cNvSpPr txBox="1"/>
          <p:nvPr/>
        </p:nvSpPr>
        <p:spPr>
          <a:xfrm>
            <a:off x="2902987" y="507993"/>
            <a:ext cx="12194688" cy="14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BALIKESİR ÜNİVERSİTESİ</a:t>
            </a:r>
          </a:p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 Makine Mühendisliği Bölümü</a:t>
            </a:r>
          </a:p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Dönemi Makine Tasarım II Sunumu</a:t>
            </a:r>
          </a:p>
          <a:p>
            <a:pPr algn="ctr"/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OCAK</a:t>
            </a:r>
            <a:r>
              <a:rPr lang="en-US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BALIKESİR</a:t>
            </a:r>
            <a:endParaRPr lang="en-US" sz="1648" b="1" dirty="0">
              <a:solidFill>
                <a:srgbClr val="121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D47C6E5-0F16-8EDD-CAD9-B321F06B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09" y="5759251"/>
            <a:ext cx="8053561" cy="15683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2986" tIns="26493" rIns="52986" bIns="26493"/>
          <a:lstStyle/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altLang="pl-PL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tr-TR" altLang="pl-PL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yumuşak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elektroniklerin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çıkmasıyla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devrim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yarattı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makinesi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jeneratörler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cihazların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işlevselliğini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pillere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[4].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cihazlar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tasarlanan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esnektir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sağlamalarına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PSS, hem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iletkenlik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sergileyen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yönlü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mürekkeptir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popüler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[5].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 VE YÖNTEM</a:t>
            </a:r>
            <a:endParaRPr lang="en-US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Bugüne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poli(3,4-etilendioksitiyofen) poli(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sülfonat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Pedot:PSS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seçeneklerden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Mertit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[6].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1'de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görüldüğü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Ölçümler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plakalara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eklenerek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maruz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bırakılarak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1.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Elektromanyetik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sisteminin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gösterimi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Pedot:PSS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film,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indüksiyon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bobini</a:t>
            </a:r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İNDÜKTİF ISITMA</a:t>
            </a:r>
            <a:endParaRPr lang="tr-TR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radyasyon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nesneye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parçasına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aktarılır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sofistike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indüklenen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akımlarını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kendisinde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endüktif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ısıtılabilen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iletken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malzemelerle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sınırlıdır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[7].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modellemesini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COMSOL Multiphysics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Çoklu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araştırıldı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simülasyonlarında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incelendi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ELEKTROMANYETİK MODELLEME</a:t>
            </a:r>
            <a:endParaRPr lang="en-US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COMSOL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Multiphysics'te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metaldeki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indüksiyonu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levhada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2'de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Isıtma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plakası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uyarma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bobininden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uzaklığı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(sol),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İndüksiyon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ısıtmanın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dağılımı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sağ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10mmx10mm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boyutlarında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kalınlığındadır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yerleştirilir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kaydırılır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yarıçap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yarıçap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tur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tasarlanmıştır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10kHz, 20kHz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30kHz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Ek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25°C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51D7EE4-1A87-9D67-6A29-20C600A7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166" y="5766173"/>
            <a:ext cx="8053562" cy="1387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2986" tIns="26493" rIns="52986" bIns="26493"/>
          <a:lstStyle/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 VE TARTIŞMA</a:t>
            </a:r>
            <a:endParaRPr lang="en-US" sz="1884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10kHz'de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kHz'de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30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kHz'de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bağlı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değerlerindeki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3, 4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5'te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Maksimum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30 kHz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= 0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mm'de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61.66 °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C'ye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ulaşmıştır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değişimleri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soğuk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tarafı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potansiyel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COMSOL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modeline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eklenerek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metal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levha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ile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filmler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transferi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incelenebilir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çözeltilerinin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Seebeck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katsayısı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Tablo 1'de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%5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filmler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Seebeck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katsayısına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sahip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olup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29,17 µV/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K'dir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tarafı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olduğunda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%5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ile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1,069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mV'a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kadar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potansiyel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indüksiyon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yardımıyla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implante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edilebilir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cihazlar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için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voltaj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tr-TR" sz="1884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sz="1884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tr-TR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Tablo 1. Farklı </a:t>
            </a:r>
            <a:r>
              <a:rPr lang="tr-TR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Pedot:PSS</a:t>
            </a:r>
            <a:r>
              <a:rPr lang="tr-TR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çözeltilerinin Seebeck katsayısı ve voltaj üretimi.</a:t>
            </a: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248" indent="-239248">
              <a:spcBef>
                <a:spcPts val="471"/>
              </a:spcBef>
              <a:spcAft>
                <a:spcPts val="235"/>
              </a:spcAft>
            </a:pPr>
            <a:endParaRPr lang="tr-TR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248" indent="-239248">
              <a:spcBef>
                <a:spcPts val="471"/>
              </a:spcBef>
              <a:spcAft>
                <a:spcPts val="235"/>
              </a:spcAft>
            </a:pP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[1]	Y.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Niu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“The new generation of soft and wearable electronics for health monitoring in varying environment: From normal to extreme conditions,”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Mater. Today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41, no. December, pp. 219–242,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[2]	W. G. Kim, D. Kim, H. M. Lee, and Y. K. Choi, “Wearable fabric-based hybrid energy harvester from body motion and body heat,”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Nano Energy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100, no. March, p. 107485, 2022.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[3]	A.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Nozariasbmarz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“Review of wearable thermoelectric energy harvesting: From body temperature to electronic systems,”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Appl. Energy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258, no. April 2019, p. 114069,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[4]	O. H. Ando Junior, A. L. O. Maran, and N. C.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Henao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“A review of the development and applications of thermoelectric microgenerators for energy harvesting,”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Renew. Sustain. Energy Rev.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91, no. April 2017, pp. 376–393, 2018.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[5]	A. F. Al Naim and A. G. El-Shamy, “Review on recent development on thermoelectric functions of PEDOT:PSS based systems,”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Mater. Sci. </a:t>
            </a:r>
            <a:r>
              <a:rPr lang="en-US" sz="141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Semicond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Process.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152, no. July, p. 107041, 2022.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[6]	S.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Panigrahy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B.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Kandasubramanian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“Polymeric thermoelectric PEDOT: PSS &amp; composites: Synthesis, progress, and applications,”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Eur. </a:t>
            </a:r>
            <a:r>
              <a:rPr lang="en-US" sz="141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Polym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J.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132, no. April,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[7]	J.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Pollefliet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“Applications of Power Electronics,”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Power Electron.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pp. 15.1-15.44, Jan. 2018.</a:t>
            </a:r>
          </a:p>
          <a:p>
            <a:br>
              <a:rPr lang="en-US" sz="1648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altLang="pl-PL" sz="1648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Grafik 1">
            <a:extLst>
              <a:ext uri="{FF2B5EF4-FFF2-40B4-BE49-F238E27FC236}">
                <a16:creationId xmlns:a16="http://schemas.microsoft.com/office/drawing/2014/main" id="{5FC5E638-0DC9-9307-FAE3-3494F334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97" y="6743824"/>
            <a:ext cx="4306696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1">
            <a:extLst>
              <a:ext uri="{FF2B5EF4-FFF2-40B4-BE49-F238E27FC236}">
                <a16:creationId xmlns:a16="http://schemas.microsoft.com/office/drawing/2014/main" id="{E099E496-F593-119D-BDBE-EFCD7FEE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96" y="9405172"/>
            <a:ext cx="4306696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1">
            <a:extLst>
              <a:ext uri="{FF2B5EF4-FFF2-40B4-BE49-F238E27FC236}">
                <a16:creationId xmlns:a16="http://schemas.microsoft.com/office/drawing/2014/main" id="{F42FDFD3-C507-0516-8CDB-C1D74D06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6"/>
          <a:stretch>
            <a:fillRect/>
          </a:stretch>
        </p:blipFill>
        <p:spPr bwMode="auto">
          <a:xfrm>
            <a:off x="11031896" y="11918044"/>
            <a:ext cx="4306698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B201B250-395E-233E-4291-1919330AD8A2}"/>
              </a:ext>
            </a:extLst>
          </p:cNvPr>
          <p:cNvGrpSpPr>
            <a:grpSpLocks noChangeAspect="1"/>
          </p:cNvGrpSpPr>
          <p:nvPr/>
        </p:nvGrpSpPr>
        <p:grpSpPr>
          <a:xfrm>
            <a:off x="1634970" y="11706779"/>
            <a:ext cx="6168438" cy="1907494"/>
            <a:chOff x="980765" y="20121219"/>
            <a:chExt cx="13306519" cy="4114800"/>
          </a:xfrm>
        </p:grpSpPr>
        <p:pic>
          <p:nvPicPr>
            <p:cNvPr id="2050" name="Resim 1">
              <a:extLst>
                <a:ext uri="{FF2B5EF4-FFF2-40B4-BE49-F238E27FC236}">
                  <a16:creationId xmlns:a16="http://schemas.microsoft.com/office/drawing/2014/main" id="{D7DB6889-0A62-89E0-6B56-E681C7EF3EA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0" r="16924" b="13164"/>
            <a:stretch/>
          </p:blipFill>
          <p:spPr bwMode="auto">
            <a:xfrm>
              <a:off x="980765" y="20121219"/>
              <a:ext cx="553065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Resim 25" descr="resim, sanat, duvar, taslak içeren bir resim&#10;&#10;Açıklama otomatik olarak oluşturuldu">
              <a:extLst>
                <a:ext uri="{FF2B5EF4-FFF2-40B4-BE49-F238E27FC236}">
                  <a16:creationId xmlns:a16="http://schemas.microsoft.com/office/drawing/2014/main" id="{A8E62700-F0F2-EC44-CEE2-D3AD12B94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734" b="87793" l="22656" r="74414">
                          <a14:foregroundMark x1="36589" y1="86230" x2="37240" y2="87793"/>
                          <a14:foregroundMark x1="38411" y1="28955" x2="52279" y2="28271"/>
                          <a14:foregroundMark x1="52279" y1="28271" x2="57682" y2="28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20325" r="19106" b="5467"/>
            <a:stretch/>
          </p:blipFill>
          <p:spPr>
            <a:xfrm>
              <a:off x="7723022" y="20121219"/>
              <a:ext cx="2689169" cy="4114800"/>
            </a:xfrm>
            <a:prstGeom prst="rect">
              <a:avLst/>
            </a:prstGeom>
          </p:spPr>
        </p:pic>
        <p:pic>
          <p:nvPicPr>
            <p:cNvPr id="28" name="Resim 27" descr="iç mekan içeren bir resim&#10;&#10;Açıklama otomatik olarak oluşturuldu">
              <a:extLst>
                <a:ext uri="{FF2B5EF4-FFF2-40B4-BE49-F238E27FC236}">
                  <a16:creationId xmlns:a16="http://schemas.microsoft.com/office/drawing/2014/main" id="{1A58FDF3-916B-45DA-9373-B7F16B89C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1" t="7258" r="4255" b="32045"/>
            <a:stretch/>
          </p:blipFill>
          <p:spPr>
            <a:xfrm>
              <a:off x="10299519" y="20256451"/>
              <a:ext cx="3987765" cy="3657600"/>
            </a:xfrm>
            <a:prstGeom prst="rect">
              <a:avLst/>
            </a:prstGeom>
          </p:spPr>
        </p:pic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C4F24451-A6DA-42D4-AB23-061CC451CEC4}"/>
              </a:ext>
            </a:extLst>
          </p:cNvPr>
          <p:cNvGrpSpPr>
            <a:grpSpLocks noChangeAspect="1"/>
          </p:cNvGrpSpPr>
          <p:nvPr/>
        </p:nvGrpSpPr>
        <p:grpSpPr>
          <a:xfrm>
            <a:off x="2156770" y="20219205"/>
            <a:ext cx="5207351" cy="1568384"/>
            <a:chOff x="1170545" y="32826140"/>
            <a:chExt cx="13147994" cy="3960000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30EC8DC3-03A2-3EEE-FC3F-61848F68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70545" y="32826140"/>
              <a:ext cx="7040001" cy="3960000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8A51A64B-69DC-3CC9-7A64-70DA8887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01754" y="32826140"/>
              <a:ext cx="6116785" cy="3960000"/>
            </a:xfrm>
            <a:prstGeom prst="rect">
              <a:avLst/>
            </a:prstGeom>
          </p:spPr>
        </p:pic>
      </p:grpSp>
      <p:graphicFrame>
        <p:nvGraphicFramePr>
          <p:cNvPr id="20" name="Tablo 22">
            <a:extLst>
              <a:ext uri="{FF2B5EF4-FFF2-40B4-BE49-F238E27FC236}">
                <a16:creationId xmlns:a16="http://schemas.microsoft.com/office/drawing/2014/main" id="{B60F7ADF-9E16-6154-1548-2D71E6118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69973"/>
              </p:ext>
            </p:extLst>
          </p:nvPr>
        </p:nvGraphicFramePr>
        <p:xfrm>
          <a:off x="9379167" y="18117592"/>
          <a:ext cx="8053560" cy="15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20">
                  <a:extLst>
                    <a:ext uri="{9D8B030D-6E8A-4147-A177-3AD203B41FA5}">
                      <a16:colId xmlns:a16="http://schemas.microsoft.com/office/drawing/2014/main" val="2176518146"/>
                    </a:ext>
                  </a:extLst>
                </a:gridCol>
                <a:gridCol w="2684520">
                  <a:extLst>
                    <a:ext uri="{9D8B030D-6E8A-4147-A177-3AD203B41FA5}">
                      <a16:colId xmlns:a16="http://schemas.microsoft.com/office/drawing/2014/main" val="3919100260"/>
                    </a:ext>
                  </a:extLst>
                </a:gridCol>
                <a:gridCol w="2684520">
                  <a:extLst>
                    <a:ext uri="{9D8B030D-6E8A-4147-A177-3AD203B41FA5}">
                      <a16:colId xmlns:a16="http://schemas.microsoft.com/office/drawing/2014/main" val="3747473407"/>
                    </a:ext>
                  </a:extLst>
                </a:gridCol>
              </a:tblGrid>
              <a:tr h="305058"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Seebeck </a:t>
                      </a:r>
                      <a:r>
                        <a:rPr lang="tr-TR" sz="1600" b="1" dirty="0" err="1"/>
                        <a:t>Co</a:t>
                      </a:r>
                      <a:r>
                        <a:rPr lang="tr-TR" sz="1600" b="1" dirty="0"/>
                        <a:t>. (</a:t>
                      </a:r>
                      <a:r>
                        <a:rPr lang="en-US" sz="1600" b="1" dirty="0"/>
                        <a:t>µV/K</a:t>
                      </a:r>
                      <a:r>
                        <a:rPr lang="tr-TR" sz="1600" b="1" dirty="0"/>
                        <a:t>)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Voltage</a:t>
                      </a:r>
                      <a:r>
                        <a:rPr lang="tr-TR" sz="1600" b="1" dirty="0"/>
                        <a:t> (mV)</a:t>
                      </a:r>
                    </a:p>
                  </a:txBody>
                  <a:tcPr marL="53834" marR="53834" marT="26917" marB="26917"/>
                </a:tc>
                <a:extLst>
                  <a:ext uri="{0D108BD9-81ED-4DB2-BD59-A6C34878D82A}">
                    <a16:rowId xmlns:a16="http://schemas.microsoft.com/office/drawing/2014/main" val="2182961168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1%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18,14813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0,665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3599308271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3%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0,860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163319181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5%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29,16516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1,069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3166312405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7%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23,99928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0,879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1976630915"/>
                  </a:ext>
                </a:extLst>
              </a:tr>
            </a:tbl>
          </a:graphicData>
        </a:graphic>
      </p:graphicFrame>
      <p:grpSp>
        <p:nvGrpSpPr>
          <p:cNvPr id="4" name="Grup 3">
            <a:extLst>
              <a:ext uri="{FF2B5EF4-FFF2-40B4-BE49-F238E27FC236}">
                <a16:creationId xmlns:a16="http://schemas.microsoft.com/office/drawing/2014/main" id="{ECF40538-3B73-1774-328F-B1D1A1FDA87D}"/>
              </a:ext>
            </a:extLst>
          </p:cNvPr>
          <p:cNvGrpSpPr/>
          <p:nvPr/>
        </p:nvGrpSpPr>
        <p:grpSpPr>
          <a:xfrm>
            <a:off x="346203" y="505876"/>
            <a:ext cx="17534108" cy="1535710"/>
            <a:chOff x="-75915" y="-227768"/>
            <a:chExt cx="30351126" cy="30109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85FB02B-F3C8-8807-71C2-24CF5FDCF8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4" t="9210" r="9157" b="8739"/>
            <a:stretch/>
          </p:blipFill>
          <p:spPr bwMode="auto">
            <a:xfrm>
              <a:off x="-75915" y="-227768"/>
              <a:ext cx="2654248" cy="301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ÜN logo">
              <a:extLst>
                <a:ext uri="{FF2B5EF4-FFF2-40B4-BE49-F238E27FC236}">
                  <a16:creationId xmlns:a16="http://schemas.microsoft.com/office/drawing/2014/main" id="{61D74256-6A53-AC86-EDCC-B26D96726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0963" y="-227768"/>
              <a:ext cx="2654248" cy="301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32E3DED-E893-F571-F29C-F5A10CFBF761}"/>
              </a:ext>
            </a:extLst>
          </p:cNvPr>
          <p:cNvSpPr txBox="1"/>
          <p:nvPr/>
        </p:nvSpPr>
        <p:spPr>
          <a:xfrm>
            <a:off x="1144918" y="2322894"/>
            <a:ext cx="15710826" cy="1397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239" b="1" dirty="0"/>
              <a:t>ELEKTROMANYETİK İNDÜKSİYONLA TERMOELEKTRİK İNCE FİLMDEN ENERJİ HASADI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B392D7A-F01D-EDE1-5095-95D93EDD27A6}"/>
              </a:ext>
            </a:extLst>
          </p:cNvPr>
          <p:cNvSpPr txBox="1"/>
          <p:nvPr/>
        </p:nvSpPr>
        <p:spPr>
          <a:xfrm>
            <a:off x="4941527" y="3727009"/>
            <a:ext cx="8053561" cy="139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endParaRPr lang="tr-TR" sz="21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Numara							 Numara					       Numara	</a:t>
            </a:r>
          </a:p>
          <a:p>
            <a:pPr algn="ctr"/>
            <a:endParaRPr lang="tr-TR" sz="21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Unvan, Ad-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Soyad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F05931EC-D1B5-8ADC-917B-68A6BE3E088E}"/>
              </a:ext>
            </a:extLst>
          </p:cNvPr>
          <p:cNvCxnSpPr/>
          <p:nvPr/>
        </p:nvCxnSpPr>
        <p:spPr>
          <a:xfrm>
            <a:off x="56303" y="2041586"/>
            <a:ext cx="17824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62798C8D-2622-2190-393D-62E33AC85BF7}"/>
              </a:ext>
            </a:extLst>
          </p:cNvPr>
          <p:cNvSpPr txBox="1"/>
          <p:nvPr/>
        </p:nvSpPr>
        <p:spPr>
          <a:xfrm>
            <a:off x="9254692" y="23966715"/>
            <a:ext cx="8178035" cy="99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TEŞEKKÜR: 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Projeyi destekleyen kuruluş(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varsa kuruluş ad(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)ı belirtilerek  teşekkür edilmelidir. Danışman haricinde destek alınan öğretim üyesi-araştırma görevlisi varsa teşekkür edilmelidir. </a:t>
            </a:r>
          </a:p>
        </p:txBody>
      </p:sp>
    </p:spTree>
    <p:extLst>
      <p:ext uri="{BB962C8B-B14F-4D97-AF65-F5344CB8AC3E}">
        <p14:creationId xmlns:p14="http://schemas.microsoft.com/office/powerpoint/2010/main" val="4252370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F6EF243-FA41-453A-B00A-65282DD294A6}" vid="{83CBFEAD-E8AC-49D5-98B0-6791D084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ISEF2023_poster</Template>
  <TotalTime>681</TotalTime>
  <Words>1187</Words>
  <Application>Microsoft Office PowerPoint</Application>
  <PresentationFormat>Özel</PresentationFormat>
  <Paragraphs>98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Tema di Office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şeyma özkan</dc:creator>
  <cp:lastModifiedBy>Yunus Emre NEHRİ</cp:lastModifiedBy>
  <cp:revision>25</cp:revision>
  <dcterms:created xsi:type="dcterms:W3CDTF">2023-09-07T13:30:46Z</dcterms:created>
  <dcterms:modified xsi:type="dcterms:W3CDTF">2025-12-25T10:26:05Z</dcterms:modified>
</cp:coreProperties>
</file>