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5" r:id="rId5"/>
    <p:sldId id="260" r:id="rId6"/>
    <p:sldId id="261" r:id="rId7"/>
    <p:sldId id="262" r:id="rId8"/>
    <p:sldId id="264" r:id="rId9"/>
    <p:sldId id="263"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7" d="100"/>
          <a:sy n="117" d="100"/>
        </p:scale>
        <p:origin x="-1464"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Date Placeholder 29"/>
          <p:cNvSpPr>
            <a:spLocks noGrp="1"/>
          </p:cNvSpPr>
          <p:nvPr>
            <p:ph type="dt" sz="half" idx="10"/>
          </p:nvPr>
        </p:nvSpPr>
        <p:spPr/>
        <p:txBody>
          <a:bodyPr/>
          <a:lstStyle/>
          <a:p>
            <a:fld id="{A23720DD-5B6D-40BF-8493-A6B52D484E6B}" type="datetimeFigureOut">
              <a:rPr lang="tr-TR" smtClean="0"/>
              <a:t>25.11.2025</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25.11.2025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tr-TR"/>
              <a:t>Asıl başlık stili için tıklatın</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25.11.2025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25.11.2025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25.11.2025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25.11.2025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Date Placeholder 6"/>
          <p:cNvSpPr>
            <a:spLocks noGrp="1"/>
          </p:cNvSpPr>
          <p:nvPr>
            <p:ph type="dt" sz="half" idx="10"/>
          </p:nvPr>
        </p:nvSpPr>
        <p:spPr/>
        <p:txBody>
          <a:bodyPr/>
          <a:lstStyle/>
          <a:p>
            <a:fld id="{A23720DD-5B6D-40BF-8493-A6B52D484E6B}" type="datetimeFigureOut">
              <a:rPr lang="tr-TR" smtClean="0"/>
              <a:t>25.11.2025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Date Placeholder 2"/>
          <p:cNvSpPr>
            <a:spLocks noGrp="1"/>
          </p:cNvSpPr>
          <p:nvPr>
            <p:ph type="dt" sz="half" idx="10"/>
          </p:nvPr>
        </p:nvSpPr>
        <p:spPr/>
        <p:txBody>
          <a:bodyPr/>
          <a:lstStyle/>
          <a:p>
            <a:fld id="{A23720DD-5B6D-40BF-8493-A6B52D484E6B}" type="datetimeFigureOut">
              <a:rPr lang="tr-TR" smtClean="0"/>
              <a:t>25.11.2025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25.11.2025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25.11.2025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25.11.2025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1"/>
            <a:ext cx="609600" cy="365125"/>
          </a:xfrm>
        </p:spPr>
        <p:txBody>
          <a:bodyPr/>
          <a:lstStyle/>
          <a:p>
            <a:fld id="{F302176B-0E47-46AC-8F43-DAB4B8A37D06}"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23720DD-5B6D-40BF-8493-A6B52D484E6B}" type="datetimeFigureOut">
              <a:rPr lang="tr-TR" smtClean="0"/>
              <a:t>25.11.2025</a:t>
            </a:fld>
            <a:endParaRPr lang="tr-TR"/>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02176B-0E47-46AC-8F43-DAB4B8A37D06}"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İdari ve Mali İşler Daire Başkanlığı</a:t>
            </a:r>
          </a:p>
        </p:txBody>
      </p:sp>
    </p:spTree>
    <p:extLst>
      <p:ext uri="{BB962C8B-B14F-4D97-AF65-F5344CB8AC3E}">
        <p14:creationId xmlns:p14="http://schemas.microsoft.com/office/powerpoint/2010/main" val="3559664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0616"/>
          </a:xfrm>
        </p:spPr>
        <p:txBody>
          <a:bodyPr>
            <a:normAutofit fontScale="90000"/>
          </a:bodyPr>
          <a:lstStyle/>
          <a:p>
            <a:r>
              <a:rPr lang="tr-TR" dirty="0">
                <a:solidFill>
                  <a:schemeClr val="accent3">
                    <a:lumMod val="20000"/>
                    <a:lumOff val="80000"/>
                  </a:schemeClr>
                </a:solidFill>
              </a:rPr>
              <a:t>.</a:t>
            </a:r>
          </a:p>
        </p:txBody>
      </p:sp>
      <p:sp>
        <p:nvSpPr>
          <p:cNvPr id="3" name="İçerik Yer Tutucusu 2"/>
          <p:cNvSpPr>
            <a:spLocks noGrp="1"/>
          </p:cNvSpPr>
          <p:nvPr>
            <p:ph idx="1"/>
          </p:nvPr>
        </p:nvSpPr>
        <p:spPr>
          <a:xfrm>
            <a:off x="457200" y="1185360"/>
            <a:ext cx="8229600" cy="5139240"/>
          </a:xfrm>
        </p:spPr>
        <p:txBody>
          <a:bodyPr>
            <a:normAutofit/>
          </a:bodyPr>
          <a:lstStyle/>
          <a:p>
            <a:pPr marL="0" indent="0" algn="ctr">
              <a:buNone/>
            </a:pPr>
            <a:endParaRPr lang="tr-TR" sz="4800" dirty="0">
              <a:solidFill>
                <a:srgbClr val="0070C0"/>
              </a:solidFill>
            </a:endParaRPr>
          </a:p>
          <a:p>
            <a:pPr marL="0" indent="0" algn="ctr">
              <a:buNone/>
            </a:pPr>
            <a:r>
              <a:rPr lang="tr-TR" sz="4800" dirty="0">
                <a:solidFill>
                  <a:srgbClr val="0070C0"/>
                </a:solidFill>
              </a:rPr>
              <a:t>Teşekkürler</a:t>
            </a:r>
          </a:p>
          <a:p>
            <a:pPr marL="0" indent="0" algn="ctr">
              <a:buNone/>
            </a:pPr>
            <a:endParaRPr lang="tr-TR" dirty="0"/>
          </a:p>
          <a:p>
            <a:pPr marL="0" indent="0" algn="ctr">
              <a:buNone/>
            </a:pPr>
            <a:endParaRPr lang="tr-TR" dirty="0"/>
          </a:p>
          <a:p>
            <a:pPr marL="0" indent="0" algn="ctr">
              <a:buNone/>
            </a:pPr>
            <a:endParaRPr lang="tr-TR" dirty="0"/>
          </a:p>
          <a:p>
            <a:pPr marL="0" indent="0" algn="ctr">
              <a:buNone/>
            </a:pPr>
            <a:endParaRPr lang="tr-TR" dirty="0"/>
          </a:p>
          <a:p>
            <a:pPr marL="0" indent="0" algn="ctr">
              <a:buNone/>
            </a:pPr>
            <a:endParaRPr lang="tr-TR" dirty="0"/>
          </a:p>
          <a:p>
            <a:pPr marL="0" indent="0">
              <a:buNone/>
            </a:pPr>
            <a:r>
              <a:rPr lang="tr-TR" sz="1400" dirty="0"/>
              <a:t>Web adresi: İmid.balikesir.edu.tr</a:t>
            </a:r>
          </a:p>
          <a:p>
            <a:pPr marL="0" indent="0">
              <a:buNone/>
            </a:pPr>
            <a:r>
              <a:rPr lang="tr-TR" sz="1400" dirty="0"/>
              <a:t>İletişim: 02666121400</a:t>
            </a:r>
          </a:p>
          <a:p>
            <a:pPr marL="0" indent="0">
              <a:buNone/>
            </a:pPr>
            <a:r>
              <a:rPr lang="tr-TR" sz="1400" dirty="0"/>
              <a:t>E-posta: idrlmsl@balikesir.edu.tr</a:t>
            </a:r>
          </a:p>
        </p:txBody>
      </p:sp>
    </p:spTree>
    <p:extLst>
      <p:ext uri="{BB962C8B-B14F-4D97-AF65-F5344CB8AC3E}">
        <p14:creationId xmlns:p14="http://schemas.microsoft.com/office/powerpoint/2010/main" val="2959109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ANA BAŞLIKLAR</a:t>
            </a:r>
          </a:p>
        </p:txBody>
      </p:sp>
      <p:sp>
        <p:nvSpPr>
          <p:cNvPr id="3" name="İçerik Yer Tutucusu 2"/>
          <p:cNvSpPr>
            <a:spLocks noGrp="1"/>
          </p:cNvSpPr>
          <p:nvPr>
            <p:ph idx="1"/>
          </p:nvPr>
        </p:nvSpPr>
        <p:spPr/>
        <p:txBody>
          <a:bodyPr/>
          <a:lstStyle/>
          <a:p>
            <a:r>
              <a:rPr lang="tr-TR" dirty="0"/>
              <a:t>MİSYON, VİZYON</a:t>
            </a:r>
          </a:p>
          <a:p>
            <a:r>
              <a:rPr lang="tr-TR" dirty="0"/>
              <a:t>ORGANİZASYON ŞEMASI</a:t>
            </a:r>
          </a:p>
          <a:p>
            <a:r>
              <a:rPr lang="tr-TR" dirty="0"/>
              <a:t>TEMEL GÖREVLER</a:t>
            </a:r>
          </a:p>
          <a:p>
            <a:r>
              <a:rPr lang="tr-TR" dirty="0"/>
              <a:t>YENİLİK/İYİLEŞTİRMELER</a:t>
            </a:r>
          </a:p>
          <a:p>
            <a:r>
              <a:rPr lang="tr-TR" dirty="0"/>
              <a:t>YAPILMASI PLANLANANLAR</a:t>
            </a:r>
          </a:p>
        </p:txBody>
      </p:sp>
    </p:spTree>
    <p:extLst>
      <p:ext uri="{BB962C8B-B14F-4D97-AF65-F5344CB8AC3E}">
        <p14:creationId xmlns:p14="http://schemas.microsoft.com/office/powerpoint/2010/main" val="142758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İdari ve Mali İşler Daire Başkanlığı</a:t>
            </a:r>
          </a:p>
        </p:txBody>
      </p:sp>
      <p:sp>
        <p:nvSpPr>
          <p:cNvPr id="3" name="İçerik Yer Tutucusu 2"/>
          <p:cNvSpPr>
            <a:spLocks noGrp="1"/>
          </p:cNvSpPr>
          <p:nvPr>
            <p:ph idx="1"/>
          </p:nvPr>
        </p:nvSpPr>
        <p:spPr/>
        <p:txBody>
          <a:bodyPr>
            <a:normAutofit/>
          </a:bodyPr>
          <a:lstStyle/>
          <a:p>
            <a:pPr marL="0" indent="0">
              <a:buNone/>
            </a:pPr>
            <a:r>
              <a:rPr lang="tr-TR" sz="2400" b="1" dirty="0">
                <a:effectLst>
                  <a:outerShdw blurRad="38100" dist="38100" dir="2700000" algn="tl">
                    <a:srgbClr val="000000">
                      <a:alpha val="43137"/>
                    </a:srgbClr>
                  </a:outerShdw>
                </a:effectLst>
              </a:rPr>
              <a:t>MİSYONUMUZ</a:t>
            </a:r>
          </a:p>
          <a:p>
            <a:pPr marL="0" indent="0" algn="just">
              <a:buNone/>
            </a:pPr>
            <a:r>
              <a:rPr lang="tr-TR" sz="1800" dirty="0"/>
              <a:t>Başkanlığımız bünyesinde yürütülen her türlü hizmet ve faaliyetin; kanunlara uygun, ekonomik ve etkin bir şekilde gerçekleşmesini sağlamak ve bu amaçla; teknoloji, insan, para, araç-gereç ve malzeme gibi mevcut kaynakları en uygun bir biçimde planlamayı, değerlendirmeyi ve kullanmayı misyon olarak belirlemiştir.</a:t>
            </a:r>
          </a:p>
          <a:p>
            <a:pPr marL="0" indent="0" algn="just">
              <a:buNone/>
            </a:pPr>
            <a:endParaRPr lang="tr-TR" sz="1800" b="1" dirty="0">
              <a:effectLst>
                <a:outerShdw blurRad="38100" dist="38100" dir="2700000" algn="tl">
                  <a:srgbClr val="000000">
                    <a:alpha val="43137"/>
                  </a:srgbClr>
                </a:outerShdw>
              </a:effectLst>
            </a:endParaRPr>
          </a:p>
          <a:p>
            <a:pPr marL="0" indent="0" algn="just">
              <a:buNone/>
            </a:pPr>
            <a:endParaRPr lang="tr-TR" sz="1800" b="1" dirty="0">
              <a:effectLst>
                <a:outerShdw blurRad="38100" dist="38100" dir="2700000" algn="tl">
                  <a:srgbClr val="000000">
                    <a:alpha val="43137"/>
                  </a:srgbClr>
                </a:outerShdw>
              </a:effectLst>
            </a:endParaRPr>
          </a:p>
          <a:p>
            <a:pPr marL="0" indent="0" algn="just">
              <a:buNone/>
            </a:pPr>
            <a:r>
              <a:rPr lang="tr-TR" sz="2400" b="1" dirty="0">
                <a:effectLst>
                  <a:outerShdw blurRad="38100" dist="38100" dir="2700000" algn="tl">
                    <a:srgbClr val="000000">
                      <a:alpha val="43137"/>
                    </a:srgbClr>
                  </a:outerShdw>
                </a:effectLst>
              </a:rPr>
              <a:t>VİZYONUMUZ</a:t>
            </a:r>
          </a:p>
          <a:p>
            <a:pPr marL="0" indent="0" algn="just">
              <a:buNone/>
            </a:pPr>
            <a:r>
              <a:rPr lang="tr-TR" sz="1700" dirty="0"/>
              <a:t>Teknolojik yeniliklere açık, bağlı bulunduğumuz kanunlarda belirtilen usullerle en iyi şekilde çalışmayı ilke edinen, konusunda yeniliğe açık ve uzman personeliyle, her zaman kamunun ve kurumun menfaatlerini ön planda tutarak, tahsis edilmiş kaynakları en etkin şekilde kullanarak üniversitemize örnek bir başkanlık olmaktır.</a:t>
            </a:r>
            <a:endParaRPr lang="tr-TR" sz="17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44452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648072"/>
          </a:xfrm>
        </p:spPr>
        <p:txBody>
          <a:bodyPr>
            <a:normAutofit fontScale="90000"/>
          </a:bodyPr>
          <a:lstStyle/>
          <a:p>
            <a:r>
              <a:rPr lang="tr-TR" dirty="0"/>
              <a:t>Organizasyon Şeması</a:t>
            </a:r>
          </a:p>
        </p:txBody>
      </p:sp>
      <p:sp>
        <p:nvSpPr>
          <p:cNvPr id="3" name="İçerik Yer Tutucusu 2"/>
          <p:cNvSpPr>
            <a:spLocks noGrp="1"/>
          </p:cNvSpPr>
          <p:nvPr>
            <p:ph idx="1"/>
          </p:nvPr>
        </p:nvSpPr>
        <p:spPr>
          <a:xfrm>
            <a:off x="107504" y="1196752"/>
            <a:ext cx="8856984" cy="4536504"/>
          </a:xfrm>
        </p:spPr>
        <p:txBody>
          <a:bodyPr>
            <a:normAutofit/>
          </a:bodyPr>
          <a:lstStyle/>
          <a:p>
            <a:pPr marL="0" indent="0">
              <a:buNone/>
            </a:pPr>
            <a:r>
              <a:rPr lang="tr-TR" sz="1000" dirty="0"/>
              <a:t>                                                                                                            .</a:t>
            </a:r>
          </a:p>
        </p:txBody>
      </p:sp>
      <p:sp>
        <p:nvSpPr>
          <p:cNvPr id="4" name="Dikdörtgen 3"/>
          <p:cNvSpPr/>
          <p:nvPr/>
        </p:nvSpPr>
        <p:spPr>
          <a:xfrm>
            <a:off x="3431220" y="1256184"/>
            <a:ext cx="914400" cy="457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100" dirty="0"/>
              <a:t>Daire Başkanı</a:t>
            </a:r>
          </a:p>
        </p:txBody>
      </p:sp>
      <p:cxnSp>
        <p:nvCxnSpPr>
          <p:cNvPr id="6" name="Düz Bağlayıcı 5"/>
          <p:cNvCxnSpPr/>
          <p:nvPr/>
        </p:nvCxnSpPr>
        <p:spPr>
          <a:xfrm>
            <a:off x="3851920" y="1713384"/>
            <a:ext cx="0" cy="131440"/>
          </a:xfrm>
          <a:prstGeom prst="line">
            <a:avLst/>
          </a:prstGeom>
        </p:spPr>
        <p:style>
          <a:lnRef idx="1">
            <a:schemeClr val="dk1"/>
          </a:lnRef>
          <a:fillRef idx="0">
            <a:schemeClr val="dk1"/>
          </a:fillRef>
          <a:effectRef idx="0">
            <a:schemeClr val="dk1"/>
          </a:effectRef>
          <a:fontRef idx="minor">
            <a:schemeClr val="tx1"/>
          </a:fontRef>
        </p:style>
      </p:cxnSp>
      <p:cxnSp>
        <p:nvCxnSpPr>
          <p:cNvPr id="8" name="Düz Bağlayıcı 7"/>
          <p:cNvCxnSpPr/>
          <p:nvPr/>
        </p:nvCxnSpPr>
        <p:spPr>
          <a:xfrm flipH="1">
            <a:off x="467544" y="1844824"/>
            <a:ext cx="3384376" cy="0"/>
          </a:xfrm>
          <a:prstGeom prst="line">
            <a:avLst/>
          </a:prstGeom>
        </p:spPr>
        <p:style>
          <a:lnRef idx="1">
            <a:schemeClr val="dk1"/>
          </a:lnRef>
          <a:fillRef idx="0">
            <a:schemeClr val="dk1"/>
          </a:fillRef>
          <a:effectRef idx="0">
            <a:schemeClr val="dk1"/>
          </a:effectRef>
          <a:fontRef idx="minor">
            <a:schemeClr val="tx1"/>
          </a:fontRef>
        </p:style>
      </p:cxnSp>
      <p:cxnSp>
        <p:nvCxnSpPr>
          <p:cNvPr id="10" name="Düz Bağlayıcı 9"/>
          <p:cNvCxnSpPr/>
          <p:nvPr/>
        </p:nvCxnSpPr>
        <p:spPr>
          <a:xfrm>
            <a:off x="3851920" y="1844824"/>
            <a:ext cx="4201616" cy="0"/>
          </a:xfrm>
          <a:prstGeom prst="line">
            <a:avLst/>
          </a:prstGeom>
        </p:spPr>
        <p:style>
          <a:lnRef idx="1">
            <a:schemeClr val="dk1"/>
          </a:lnRef>
          <a:fillRef idx="0">
            <a:schemeClr val="dk1"/>
          </a:fillRef>
          <a:effectRef idx="0">
            <a:schemeClr val="dk1"/>
          </a:effectRef>
          <a:fontRef idx="minor">
            <a:schemeClr val="tx1"/>
          </a:fontRef>
        </p:style>
      </p:cxnSp>
      <p:cxnSp>
        <p:nvCxnSpPr>
          <p:cNvPr id="12" name="Düz Bağlayıcı 11"/>
          <p:cNvCxnSpPr/>
          <p:nvPr/>
        </p:nvCxnSpPr>
        <p:spPr>
          <a:xfrm>
            <a:off x="467544" y="1844824"/>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13" name="Dikdörtgen 12"/>
          <p:cNvSpPr/>
          <p:nvPr/>
        </p:nvSpPr>
        <p:spPr>
          <a:xfrm>
            <a:off x="179512" y="1988840"/>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800" dirty="0" err="1"/>
              <a:t>Satınalma</a:t>
            </a:r>
            <a:r>
              <a:rPr lang="tr-TR" sz="800" dirty="0"/>
              <a:t> Şube Müdürlüğü</a:t>
            </a:r>
          </a:p>
        </p:txBody>
      </p:sp>
      <p:cxnSp>
        <p:nvCxnSpPr>
          <p:cNvPr id="15" name="Düz Bağlayıcı 14"/>
          <p:cNvCxnSpPr/>
          <p:nvPr/>
        </p:nvCxnSpPr>
        <p:spPr>
          <a:xfrm>
            <a:off x="251520" y="2362528"/>
            <a:ext cx="0" cy="3031032"/>
          </a:xfrm>
          <a:prstGeom prst="line">
            <a:avLst/>
          </a:prstGeom>
        </p:spPr>
        <p:style>
          <a:lnRef idx="1">
            <a:schemeClr val="dk1"/>
          </a:lnRef>
          <a:fillRef idx="0">
            <a:schemeClr val="dk1"/>
          </a:fillRef>
          <a:effectRef idx="0">
            <a:schemeClr val="dk1"/>
          </a:effectRef>
          <a:fontRef idx="minor">
            <a:schemeClr val="tx1"/>
          </a:fontRef>
        </p:style>
      </p:cxnSp>
      <p:sp>
        <p:nvSpPr>
          <p:cNvPr id="16" name="Dikdörtgen 15"/>
          <p:cNvSpPr/>
          <p:nvPr/>
        </p:nvSpPr>
        <p:spPr>
          <a:xfrm>
            <a:off x="446743" y="2492758"/>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900" dirty="0"/>
              <a:t>Bilgisayar İşletmeni</a:t>
            </a:r>
          </a:p>
        </p:txBody>
      </p:sp>
      <p:sp>
        <p:nvSpPr>
          <p:cNvPr id="18" name="Dikdörtgen 17"/>
          <p:cNvSpPr/>
          <p:nvPr/>
        </p:nvSpPr>
        <p:spPr>
          <a:xfrm>
            <a:off x="446743" y="3000538"/>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900" dirty="0"/>
              <a:t>Bilgisayar İşletmeni</a:t>
            </a:r>
          </a:p>
        </p:txBody>
      </p:sp>
      <p:sp>
        <p:nvSpPr>
          <p:cNvPr id="19" name="Dikdörtgen 18"/>
          <p:cNvSpPr/>
          <p:nvPr/>
        </p:nvSpPr>
        <p:spPr>
          <a:xfrm>
            <a:off x="446743" y="3532658"/>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900" dirty="0"/>
              <a:t>Bilgisayar İşletmeni</a:t>
            </a:r>
          </a:p>
        </p:txBody>
      </p:sp>
      <p:sp>
        <p:nvSpPr>
          <p:cNvPr id="20" name="Dikdörtgen 19"/>
          <p:cNvSpPr/>
          <p:nvPr/>
        </p:nvSpPr>
        <p:spPr>
          <a:xfrm>
            <a:off x="470077" y="4082025"/>
            <a:ext cx="914400" cy="3516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50" dirty="0"/>
              <a:t>Memur</a:t>
            </a:r>
          </a:p>
        </p:txBody>
      </p:sp>
      <p:sp>
        <p:nvSpPr>
          <p:cNvPr id="21" name="Dikdörtgen 20"/>
          <p:cNvSpPr/>
          <p:nvPr/>
        </p:nvSpPr>
        <p:spPr>
          <a:xfrm>
            <a:off x="446743" y="4653136"/>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Memur</a:t>
            </a:r>
          </a:p>
        </p:txBody>
      </p:sp>
      <p:sp>
        <p:nvSpPr>
          <p:cNvPr id="22" name="Dikdörtgen 21"/>
          <p:cNvSpPr/>
          <p:nvPr/>
        </p:nvSpPr>
        <p:spPr>
          <a:xfrm>
            <a:off x="446743" y="5213540"/>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Büro Personeli</a:t>
            </a:r>
          </a:p>
        </p:txBody>
      </p:sp>
      <p:cxnSp>
        <p:nvCxnSpPr>
          <p:cNvPr id="25" name="Düz Bağlayıcı 24"/>
          <p:cNvCxnSpPr>
            <a:endCxn id="22" idx="1"/>
          </p:cNvCxnSpPr>
          <p:nvPr/>
        </p:nvCxnSpPr>
        <p:spPr>
          <a:xfrm>
            <a:off x="251520" y="5393560"/>
            <a:ext cx="195223" cy="0"/>
          </a:xfrm>
          <a:prstGeom prst="line">
            <a:avLst/>
          </a:prstGeom>
        </p:spPr>
        <p:style>
          <a:lnRef idx="1">
            <a:schemeClr val="dk1"/>
          </a:lnRef>
          <a:fillRef idx="0">
            <a:schemeClr val="dk1"/>
          </a:fillRef>
          <a:effectRef idx="0">
            <a:schemeClr val="dk1"/>
          </a:effectRef>
          <a:fontRef idx="minor">
            <a:schemeClr val="tx1"/>
          </a:fontRef>
        </p:style>
      </p:cxnSp>
      <p:cxnSp>
        <p:nvCxnSpPr>
          <p:cNvPr id="27" name="Düz Bağlayıcı 26"/>
          <p:cNvCxnSpPr/>
          <p:nvPr/>
        </p:nvCxnSpPr>
        <p:spPr>
          <a:xfrm>
            <a:off x="251520" y="4833156"/>
            <a:ext cx="195223" cy="0"/>
          </a:xfrm>
          <a:prstGeom prst="line">
            <a:avLst/>
          </a:prstGeom>
        </p:spPr>
        <p:style>
          <a:lnRef idx="1">
            <a:schemeClr val="dk1"/>
          </a:lnRef>
          <a:fillRef idx="0">
            <a:schemeClr val="dk1"/>
          </a:fillRef>
          <a:effectRef idx="0">
            <a:schemeClr val="dk1"/>
          </a:effectRef>
          <a:fontRef idx="minor">
            <a:schemeClr val="tx1"/>
          </a:fontRef>
        </p:style>
      </p:cxnSp>
      <p:cxnSp>
        <p:nvCxnSpPr>
          <p:cNvPr id="36" name="Düz Bağlayıcı 35"/>
          <p:cNvCxnSpPr/>
          <p:nvPr/>
        </p:nvCxnSpPr>
        <p:spPr>
          <a:xfrm>
            <a:off x="251520" y="4257844"/>
            <a:ext cx="195223" cy="0"/>
          </a:xfrm>
          <a:prstGeom prst="line">
            <a:avLst/>
          </a:prstGeom>
        </p:spPr>
        <p:style>
          <a:lnRef idx="1">
            <a:schemeClr val="dk1"/>
          </a:lnRef>
          <a:fillRef idx="0">
            <a:schemeClr val="dk1"/>
          </a:fillRef>
          <a:effectRef idx="0">
            <a:schemeClr val="dk1"/>
          </a:effectRef>
          <a:fontRef idx="minor">
            <a:schemeClr val="tx1"/>
          </a:fontRef>
        </p:style>
      </p:cxnSp>
      <p:sp>
        <p:nvSpPr>
          <p:cNvPr id="37" name="Dikdörtgen 36"/>
          <p:cNvSpPr/>
          <p:nvPr/>
        </p:nvSpPr>
        <p:spPr>
          <a:xfrm>
            <a:off x="1702532" y="1988840"/>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Maaş Şube Müdürlüğü</a:t>
            </a:r>
          </a:p>
        </p:txBody>
      </p:sp>
      <p:sp>
        <p:nvSpPr>
          <p:cNvPr id="38" name="Dikdörtgen 37"/>
          <p:cNvSpPr/>
          <p:nvPr/>
        </p:nvSpPr>
        <p:spPr>
          <a:xfrm>
            <a:off x="3131840" y="1988840"/>
            <a:ext cx="1008112" cy="3736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800" dirty="0"/>
              <a:t>Destek Hizmetleri Şube Müdürlüğü</a:t>
            </a:r>
          </a:p>
        </p:txBody>
      </p:sp>
      <p:sp>
        <p:nvSpPr>
          <p:cNvPr id="39" name="Dikdörtgen 38"/>
          <p:cNvSpPr/>
          <p:nvPr/>
        </p:nvSpPr>
        <p:spPr>
          <a:xfrm>
            <a:off x="4499992" y="1997190"/>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Ayniyat Şube Müdürlüğü</a:t>
            </a:r>
          </a:p>
        </p:txBody>
      </p:sp>
      <p:sp>
        <p:nvSpPr>
          <p:cNvPr id="40" name="Dikdörtgen 39"/>
          <p:cNvSpPr/>
          <p:nvPr/>
        </p:nvSpPr>
        <p:spPr>
          <a:xfrm>
            <a:off x="5977566" y="1988840"/>
            <a:ext cx="1114713"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900" dirty="0"/>
              <a:t>Gelir Tahakkuk Şube Müdürlüğü</a:t>
            </a:r>
          </a:p>
        </p:txBody>
      </p:sp>
      <p:sp>
        <p:nvSpPr>
          <p:cNvPr id="41" name="Dikdörtgen 40"/>
          <p:cNvSpPr/>
          <p:nvPr/>
        </p:nvSpPr>
        <p:spPr>
          <a:xfrm>
            <a:off x="7524328" y="1988840"/>
            <a:ext cx="1058416" cy="3269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Sivil Savunma Uzmanlığı</a:t>
            </a:r>
          </a:p>
        </p:txBody>
      </p:sp>
      <p:cxnSp>
        <p:nvCxnSpPr>
          <p:cNvPr id="43" name="Düz Bağlayıcı 42"/>
          <p:cNvCxnSpPr/>
          <p:nvPr/>
        </p:nvCxnSpPr>
        <p:spPr>
          <a:xfrm>
            <a:off x="1835696" y="2362528"/>
            <a:ext cx="0" cy="1350150"/>
          </a:xfrm>
          <a:prstGeom prst="line">
            <a:avLst/>
          </a:prstGeom>
        </p:spPr>
        <p:style>
          <a:lnRef idx="1">
            <a:schemeClr val="dk1"/>
          </a:lnRef>
          <a:fillRef idx="0">
            <a:schemeClr val="dk1"/>
          </a:fillRef>
          <a:effectRef idx="0">
            <a:schemeClr val="dk1"/>
          </a:effectRef>
          <a:fontRef idx="minor">
            <a:schemeClr val="tx1"/>
          </a:fontRef>
        </p:style>
      </p:cxnSp>
      <p:cxnSp>
        <p:nvCxnSpPr>
          <p:cNvPr id="47" name="Düz Bağlayıcı 46"/>
          <p:cNvCxnSpPr/>
          <p:nvPr/>
        </p:nvCxnSpPr>
        <p:spPr>
          <a:xfrm>
            <a:off x="251520" y="3712678"/>
            <a:ext cx="195223" cy="0"/>
          </a:xfrm>
          <a:prstGeom prst="line">
            <a:avLst/>
          </a:prstGeom>
        </p:spPr>
        <p:style>
          <a:lnRef idx="1">
            <a:schemeClr val="dk1"/>
          </a:lnRef>
          <a:fillRef idx="0">
            <a:schemeClr val="dk1"/>
          </a:fillRef>
          <a:effectRef idx="0">
            <a:schemeClr val="dk1"/>
          </a:effectRef>
          <a:fontRef idx="minor">
            <a:schemeClr val="tx1"/>
          </a:fontRef>
        </p:style>
      </p:cxnSp>
      <p:cxnSp>
        <p:nvCxnSpPr>
          <p:cNvPr id="49" name="Düz Bağlayıcı 48"/>
          <p:cNvCxnSpPr/>
          <p:nvPr/>
        </p:nvCxnSpPr>
        <p:spPr>
          <a:xfrm>
            <a:off x="251520" y="3180558"/>
            <a:ext cx="195223" cy="0"/>
          </a:xfrm>
          <a:prstGeom prst="line">
            <a:avLst/>
          </a:prstGeom>
        </p:spPr>
        <p:style>
          <a:lnRef idx="1">
            <a:schemeClr val="dk1"/>
          </a:lnRef>
          <a:fillRef idx="0">
            <a:schemeClr val="dk1"/>
          </a:fillRef>
          <a:effectRef idx="0">
            <a:schemeClr val="dk1"/>
          </a:effectRef>
          <a:fontRef idx="minor">
            <a:schemeClr val="tx1"/>
          </a:fontRef>
        </p:style>
      </p:cxnSp>
      <p:cxnSp>
        <p:nvCxnSpPr>
          <p:cNvPr id="53" name="Düz Bağlayıcı 52"/>
          <p:cNvCxnSpPr>
            <a:endCxn id="16" idx="1"/>
          </p:cNvCxnSpPr>
          <p:nvPr/>
        </p:nvCxnSpPr>
        <p:spPr>
          <a:xfrm>
            <a:off x="251520" y="2672778"/>
            <a:ext cx="195223" cy="0"/>
          </a:xfrm>
          <a:prstGeom prst="line">
            <a:avLst/>
          </a:prstGeom>
        </p:spPr>
        <p:style>
          <a:lnRef idx="1">
            <a:schemeClr val="dk1"/>
          </a:lnRef>
          <a:fillRef idx="0">
            <a:schemeClr val="dk1"/>
          </a:fillRef>
          <a:effectRef idx="0">
            <a:schemeClr val="dk1"/>
          </a:effectRef>
          <a:fontRef idx="minor">
            <a:schemeClr val="tx1"/>
          </a:fontRef>
        </p:style>
      </p:cxnSp>
      <p:sp>
        <p:nvSpPr>
          <p:cNvPr id="54" name="Dikdörtgen 53"/>
          <p:cNvSpPr/>
          <p:nvPr/>
        </p:nvSpPr>
        <p:spPr>
          <a:xfrm>
            <a:off x="1999234" y="2492758"/>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Şef</a:t>
            </a:r>
          </a:p>
        </p:txBody>
      </p:sp>
      <p:sp>
        <p:nvSpPr>
          <p:cNvPr id="55" name="Dikdörtgen 54"/>
          <p:cNvSpPr/>
          <p:nvPr/>
        </p:nvSpPr>
        <p:spPr>
          <a:xfrm>
            <a:off x="1999234" y="3000538"/>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Bilgisayar İşletmeni</a:t>
            </a:r>
          </a:p>
        </p:txBody>
      </p:sp>
      <p:sp>
        <p:nvSpPr>
          <p:cNvPr id="56" name="Dikdörtgen 55"/>
          <p:cNvSpPr/>
          <p:nvPr/>
        </p:nvSpPr>
        <p:spPr>
          <a:xfrm>
            <a:off x="2014393" y="3532658"/>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Hizmetli</a:t>
            </a:r>
          </a:p>
        </p:txBody>
      </p:sp>
      <p:cxnSp>
        <p:nvCxnSpPr>
          <p:cNvPr id="59" name="Düz Bağlayıcı 58"/>
          <p:cNvCxnSpPr/>
          <p:nvPr/>
        </p:nvCxnSpPr>
        <p:spPr>
          <a:xfrm>
            <a:off x="1835696" y="3712678"/>
            <a:ext cx="163538" cy="0"/>
          </a:xfrm>
          <a:prstGeom prst="line">
            <a:avLst/>
          </a:prstGeom>
        </p:spPr>
        <p:style>
          <a:lnRef idx="1">
            <a:schemeClr val="dk1"/>
          </a:lnRef>
          <a:fillRef idx="0">
            <a:schemeClr val="dk1"/>
          </a:fillRef>
          <a:effectRef idx="0">
            <a:schemeClr val="dk1"/>
          </a:effectRef>
          <a:fontRef idx="minor">
            <a:schemeClr val="tx1"/>
          </a:fontRef>
        </p:style>
      </p:cxnSp>
      <p:cxnSp>
        <p:nvCxnSpPr>
          <p:cNvPr id="61" name="Düz Bağlayıcı 60"/>
          <p:cNvCxnSpPr>
            <a:endCxn id="55" idx="1"/>
          </p:cNvCxnSpPr>
          <p:nvPr/>
        </p:nvCxnSpPr>
        <p:spPr>
          <a:xfrm>
            <a:off x="1835696" y="3180558"/>
            <a:ext cx="163538" cy="0"/>
          </a:xfrm>
          <a:prstGeom prst="line">
            <a:avLst/>
          </a:prstGeom>
        </p:spPr>
        <p:style>
          <a:lnRef idx="1">
            <a:schemeClr val="dk1"/>
          </a:lnRef>
          <a:fillRef idx="0">
            <a:schemeClr val="dk1"/>
          </a:fillRef>
          <a:effectRef idx="0">
            <a:schemeClr val="dk1"/>
          </a:effectRef>
          <a:fontRef idx="minor">
            <a:schemeClr val="tx1"/>
          </a:fontRef>
        </p:style>
      </p:cxnSp>
      <p:cxnSp>
        <p:nvCxnSpPr>
          <p:cNvPr id="64" name="Düz Bağlayıcı 63"/>
          <p:cNvCxnSpPr>
            <a:endCxn id="54" idx="1"/>
          </p:cNvCxnSpPr>
          <p:nvPr/>
        </p:nvCxnSpPr>
        <p:spPr>
          <a:xfrm>
            <a:off x="1835696" y="2672778"/>
            <a:ext cx="163538" cy="0"/>
          </a:xfrm>
          <a:prstGeom prst="line">
            <a:avLst/>
          </a:prstGeom>
        </p:spPr>
        <p:style>
          <a:lnRef idx="1">
            <a:schemeClr val="dk1"/>
          </a:lnRef>
          <a:fillRef idx="0">
            <a:schemeClr val="dk1"/>
          </a:fillRef>
          <a:effectRef idx="0">
            <a:schemeClr val="dk1"/>
          </a:effectRef>
          <a:fontRef idx="minor">
            <a:schemeClr val="tx1"/>
          </a:fontRef>
        </p:style>
      </p:cxnSp>
      <p:sp>
        <p:nvSpPr>
          <p:cNvPr id="67" name="Dikdörtgen 66"/>
          <p:cNvSpPr/>
          <p:nvPr/>
        </p:nvSpPr>
        <p:spPr>
          <a:xfrm>
            <a:off x="3394720" y="2482871"/>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Sürekli İşçi</a:t>
            </a:r>
          </a:p>
        </p:txBody>
      </p:sp>
      <p:cxnSp>
        <p:nvCxnSpPr>
          <p:cNvPr id="69" name="Düz Bağlayıcı 68"/>
          <p:cNvCxnSpPr/>
          <p:nvPr/>
        </p:nvCxnSpPr>
        <p:spPr>
          <a:xfrm>
            <a:off x="3203848" y="2362528"/>
            <a:ext cx="0" cy="300363"/>
          </a:xfrm>
          <a:prstGeom prst="line">
            <a:avLst/>
          </a:prstGeom>
        </p:spPr>
        <p:style>
          <a:lnRef idx="1">
            <a:schemeClr val="dk1"/>
          </a:lnRef>
          <a:fillRef idx="0">
            <a:schemeClr val="dk1"/>
          </a:fillRef>
          <a:effectRef idx="0">
            <a:schemeClr val="dk1"/>
          </a:effectRef>
          <a:fontRef idx="minor">
            <a:schemeClr val="tx1"/>
          </a:fontRef>
        </p:style>
      </p:cxnSp>
      <p:cxnSp>
        <p:nvCxnSpPr>
          <p:cNvPr id="71" name="Düz Bağlayıcı 70"/>
          <p:cNvCxnSpPr/>
          <p:nvPr/>
        </p:nvCxnSpPr>
        <p:spPr>
          <a:xfrm>
            <a:off x="3203848" y="2672778"/>
            <a:ext cx="190872" cy="0"/>
          </a:xfrm>
          <a:prstGeom prst="line">
            <a:avLst/>
          </a:prstGeom>
        </p:spPr>
        <p:style>
          <a:lnRef idx="1">
            <a:schemeClr val="dk1"/>
          </a:lnRef>
          <a:fillRef idx="0">
            <a:schemeClr val="dk1"/>
          </a:fillRef>
          <a:effectRef idx="0">
            <a:schemeClr val="dk1"/>
          </a:effectRef>
          <a:fontRef idx="minor">
            <a:schemeClr val="tx1"/>
          </a:fontRef>
        </p:style>
      </p:cxnSp>
      <p:sp>
        <p:nvSpPr>
          <p:cNvPr id="72" name="Dikdörtgen 71"/>
          <p:cNvSpPr/>
          <p:nvPr/>
        </p:nvSpPr>
        <p:spPr>
          <a:xfrm>
            <a:off x="4806004" y="2473969"/>
            <a:ext cx="914400" cy="3614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Bilgisayar İşletmeni</a:t>
            </a:r>
          </a:p>
        </p:txBody>
      </p:sp>
      <p:sp>
        <p:nvSpPr>
          <p:cNvPr id="73" name="Dikdörtgen 72"/>
          <p:cNvSpPr/>
          <p:nvPr/>
        </p:nvSpPr>
        <p:spPr>
          <a:xfrm>
            <a:off x="4806004" y="2982772"/>
            <a:ext cx="914400" cy="3748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Memur</a:t>
            </a:r>
          </a:p>
        </p:txBody>
      </p:sp>
      <p:sp>
        <p:nvSpPr>
          <p:cNvPr id="74" name="Dikdörtgen 73"/>
          <p:cNvSpPr/>
          <p:nvPr/>
        </p:nvSpPr>
        <p:spPr>
          <a:xfrm>
            <a:off x="4812725" y="3518004"/>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Sürekli İşçi</a:t>
            </a:r>
          </a:p>
        </p:txBody>
      </p:sp>
      <p:cxnSp>
        <p:nvCxnSpPr>
          <p:cNvPr id="78" name="Düz Bağlayıcı 77"/>
          <p:cNvCxnSpPr/>
          <p:nvPr/>
        </p:nvCxnSpPr>
        <p:spPr>
          <a:xfrm>
            <a:off x="4572000" y="2374474"/>
            <a:ext cx="0" cy="1323550"/>
          </a:xfrm>
          <a:prstGeom prst="line">
            <a:avLst/>
          </a:prstGeom>
        </p:spPr>
        <p:style>
          <a:lnRef idx="1">
            <a:schemeClr val="dk1"/>
          </a:lnRef>
          <a:fillRef idx="0">
            <a:schemeClr val="dk1"/>
          </a:fillRef>
          <a:effectRef idx="0">
            <a:schemeClr val="dk1"/>
          </a:effectRef>
          <a:fontRef idx="minor">
            <a:schemeClr val="tx1"/>
          </a:fontRef>
        </p:style>
      </p:cxnSp>
      <p:cxnSp>
        <p:nvCxnSpPr>
          <p:cNvPr id="83" name="Düz Bağlayıcı 82"/>
          <p:cNvCxnSpPr>
            <a:endCxn id="72" idx="1"/>
          </p:cNvCxnSpPr>
          <p:nvPr/>
        </p:nvCxnSpPr>
        <p:spPr>
          <a:xfrm flipV="1">
            <a:off x="4572000" y="2654716"/>
            <a:ext cx="234004" cy="8175"/>
          </a:xfrm>
          <a:prstGeom prst="line">
            <a:avLst/>
          </a:prstGeom>
        </p:spPr>
        <p:style>
          <a:lnRef idx="1">
            <a:schemeClr val="dk1"/>
          </a:lnRef>
          <a:fillRef idx="0">
            <a:schemeClr val="dk1"/>
          </a:fillRef>
          <a:effectRef idx="0">
            <a:schemeClr val="dk1"/>
          </a:effectRef>
          <a:fontRef idx="minor">
            <a:schemeClr val="tx1"/>
          </a:fontRef>
        </p:style>
      </p:cxnSp>
      <p:cxnSp>
        <p:nvCxnSpPr>
          <p:cNvPr id="85" name="Düz Bağlayıcı 84"/>
          <p:cNvCxnSpPr>
            <a:endCxn id="73" idx="1"/>
          </p:cNvCxnSpPr>
          <p:nvPr/>
        </p:nvCxnSpPr>
        <p:spPr>
          <a:xfrm>
            <a:off x="4572000" y="3170221"/>
            <a:ext cx="234004" cy="0"/>
          </a:xfrm>
          <a:prstGeom prst="line">
            <a:avLst/>
          </a:prstGeom>
        </p:spPr>
        <p:style>
          <a:lnRef idx="1">
            <a:schemeClr val="dk1"/>
          </a:lnRef>
          <a:fillRef idx="0">
            <a:schemeClr val="dk1"/>
          </a:fillRef>
          <a:effectRef idx="0">
            <a:schemeClr val="dk1"/>
          </a:effectRef>
          <a:fontRef idx="minor">
            <a:schemeClr val="tx1"/>
          </a:fontRef>
        </p:style>
      </p:cxnSp>
      <p:cxnSp>
        <p:nvCxnSpPr>
          <p:cNvPr id="11" name="Düz Bağlayıcı 10"/>
          <p:cNvCxnSpPr>
            <a:endCxn id="74" idx="1"/>
          </p:cNvCxnSpPr>
          <p:nvPr/>
        </p:nvCxnSpPr>
        <p:spPr>
          <a:xfrm>
            <a:off x="4572000" y="3698024"/>
            <a:ext cx="240725" cy="0"/>
          </a:xfrm>
          <a:prstGeom prst="line">
            <a:avLst/>
          </a:prstGeom>
        </p:spPr>
        <p:style>
          <a:lnRef idx="1">
            <a:schemeClr val="dk1"/>
          </a:lnRef>
          <a:fillRef idx="0">
            <a:schemeClr val="dk1"/>
          </a:fillRef>
          <a:effectRef idx="0">
            <a:schemeClr val="dk1"/>
          </a:effectRef>
          <a:fontRef idx="minor">
            <a:schemeClr val="tx1"/>
          </a:fontRef>
        </p:style>
      </p:cxnSp>
      <p:sp>
        <p:nvSpPr>
          <p:cNvPr id="17" name="Dikdörtgen 16"/>
          <p:cNvSpPr/>
          <p:nvPr/>
        </p:nvSpPr>
        <p:spPr>
          <a:xfrm>
            <a:off x="6289802" y="2492758"/>
            <a:ext cx="914400" cy="3427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Bilgisayar İşletmeni</a:t>
            </a:r>
          </a:p>
        </p:txBody>
      </p:sp>
      <p:sp>
        <p:nvSpPr>
          <p:cNvPr id="23" name="Dikdörtgen 22"/>
          <p:cNvSpPr/>
          <p:nvPr/>
        </p:nvSpPr>
        <p:spPr>
          <a:xfrm>
            <a:off x="6289802" y="3000538"/>
            <a:ext cx="9144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Teknisyen</a:t>
            </a:r>
          </a:p>
        </p:txBody>
      </p:sp>
      <p:cxnSp>
        <p:nvCxnSpPr>
          <p:cNvPr id="29" name="Düz Bağlayıcı 28"/>
          <p:cNvCxnSpPr/>
          <p:nvPr/>
        </p:nvCxnSpPr>
        <p:spPr>
          <a:xfrm>
            <a:off x="6048164" y="2374474"/>
            <a:ext cx="0" cy="806084"/>
          </a:xfrm>
          <a:prstGeom prst="line">
            <a:avLst/>
          </a:prstGeom>
        </p:spPr>
        <p:style>
          <a:lnRef idx="1">
            <a:schemeClr val="dk1"/>
          </a:lnRef>
          <a:fillRef idx="0">
            <a:schemeClr val="dk1"/>
          </a:fillRef>
          <a:effectRef idx="0">
            <a:schemeClr val="dk1"/>
          </a:effectRef>
          <a:fontRef idx="minor">
            <a:schemeClr val="tx1"/>
          </a:fontRef>
        </p:style>
      </p:cxnSp>
      <p:cxnSp>
        <p:nvCxnSpPr>
          <p:cNvPr id="34" name="Düz Bağlayıcı 33"/>
          <p:cNvCxnSpPr>
            <a:endCxn id="17" idx="1"/>
          </p:cNvCxnSpPr>
          <p:nvPr/>
        </p:nvCxnSpPr>
        <p:spPr>
          <a:xfrm>
            <a:off x="6048164" y="2664111"/>
            <a:ext cx="241638" cy="0"/>
          </a:xfrm>
          <a:prstGeom prst="line">
            <a:avLst/>
          </a:prstGeom>
        </p:spPr>
        <p:style>
          <a:lnRef idx="1">
            <a:schemeClr val="dk1"/>
          </a:lnRef>
          <a:fillRef idx="0">
            <a:schemeClr val="dk1"/>
          </a:fillRef>
          <a:effectRef idx="0">
            <a:schemeClr val="dk1"/>
          </a:effectRef>
          <a:fontRef idx="minor">
            <a:schemeClr val="tx1"/>
          </a:fontRef>
        </p:style>
      </p:cxnSp>
      <p:cxnSp>
        <p:nvCxnSpPr>
          <p:cNvPr id="44" name="Düz Bağlayıcı 43"/>
          <p:cNvCxnSpPr>
            <a:endCxn id="23" idx="1"/>
          </p:cNvCxnSpPr>
          <p:nvPr/>
        </p:nvCxnSpPr>
        <p:spPr>
          <a:xfrm>
            <a:off x="6047117" y="3174521"/>
            <a:ext cx="242685" cy="6037"/>
          </a:xfrm>
          <a:prstGeom prst="line">
            <a:avLst/>
          </a:prstGeom>
        </p:spPr>
        <p:style>
          <a:lnRef idx="1">
            <a:schemeClr val="dk1"/>
          </a:lnRef>
          <a:fillRef idx="0">
            <a:schemeClr val="dk1"/>
          </a:fillRef>
          <a:effectRef idx="0">
            <a:schemeClr val="dk1"/>
          </a:effectRef>
          <a:fontRef idx="minor">
            <a:schemeClr val="tx1"/>
          </a:fontRef>
        </p:style>
      </p:cxnSp>
      <p:sp>
        <p:nvSpPr>
          <p:cNvPr id="57" name="Dikdörtgen 56"/>
          <p:cNvSpPr/>
          <p:nvPr/>
        </p:nvSpPr>
        <p:spPr>
          <a:xfrm>
            <a:off x="7787208" y="2473969"/>
            <a:ext cx="914400" cy="3614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900" dirty="0"/>
              <a:t>Sivil Savunma Uzmanı</a:t>
            </a:r>
          </a:p>
        </p:txBody>
      </p:sp>
      <p:cxnSp>
        <p:nvCxnSpPr>
          <p:cNvPr id="63" name="Düz Bağlayıcı 62"/>
          <p:cNvCxnSpPr/>
          <p:nvPr/>
        </p:nvCxnSpPr>
        <p:spPr>
          <a:xfrm>
            <a:off x="7596336" y="2315810"/>
            <a:ext cx="0" cy="348301"/>
          </a:xfrm>
          <a:prstGeom prst="line">
            <a:avLst/>
          </a:prstGeom>
        </p:spPr>
        <p:style>
          <a:lnRef idx="1">
            <a:schemeClr val="dk1"/>
          </a:lnRef>
          <a:fillRef idx="0">
            <a:schemeClr val="dk1"/>
          </a:fillRef>
          <a:effectRef idx="0">
            <a:schemeClr val="dk1"/>
          </a:effectRef>
          <a:fontRef idx="minor">
            <a:schemeClr val="tx1"/>
          </a:fontRef>
        </p:style>
      </p:cxnSp>
      <p:cxnSp>
        <p:nvCxnSpPr>
          <p:cNvPr id="75" name="Düz Bağlayıcı 74"/>
          <p:cNvCxnSpPr>
            <a:endCxn id="57" idx="1"/>
          </p:cNvCxnSpPr>
          <p:nvPr/>
        </p:nvCxnSpPr>
        <p:spPr>
          <a:xfrm>
            <a:off x="7596336" y="2654716"/>
            <a:ext cx="190872" cy="0"/>
          </a:xfrm>
          <a:prstGeom prst="line">
            <a:avLst/>
          </a:prstGeom>
        </p:spPr>
        <p:style>
          <a:lnRef idx="1">
            <a:schemeClr val="dk1"/>
          </a:lnRef>
          <a:fillRef idx="0">
            <a:schemeClr val="dk1"/>
          </a:fillRef>
          <a:effectRef idx="0">
            <a:schemeClr val="dk1"/>
          </a:effectRef>
          <a:fontRef idx="minor">
            <a:schemeClr val="tx1"/>
          </a:fontRef>
        </p:style>
      </p:cxnSp>
      <p:cxnSp>
        <p:nvCxnSpPr>
          <p:cNvPr id="77" name="Düz Bağlayıcı 76"/>
          <p:cNvCxnSpPr>
            <a:endCxn id="37" idx="0"/>
          </p:cNvCxnSpPr>
          <p:nvPr/>
        </p:nvCxnSpPr>
        <p:spPr>
          <a:xfrm>
            <a:off x="2159732" y="1844824"/>
            <a:ext cx="0" cy="144016"/>
          </a:xfrm>
          <a:prstGeom prst="line">
            <a:avLst/>
          </a:prstGeom>
        </p:spPr>
        <p:style>
          <a:lnRef idx="1">
            <a:schemeClr val="dk1"/>
          </a:lnRef>
          <a:fillRef idx="0">
            <a:schemeClr val="dk1"/>
          </a:fillRef>
          <a:effectRef idx="0">
            <a:schemeClr val="dk1"/>
          </a:effectRef>
          <a:fontRef idx="minor">
            <a:schemeClr val="tx1"/>
          </a:fontRef>
        </p:style>
      </p:cxnSp>
      <p:cxnSp>
        <p:nvCxnSpPr>
          <p:cNvPr id="80" name="Düz Bağlayıcı 79"/>
          <p:cNvCxnSpPr>
            <a:endCxn id="38" idx="0"/>
          </p:cNvCxnSpPr>
          <p:nvPr/>
        </p:nvCxnSpPr>
        <p:spPr>
          <a:xfrm>
            <a:off x="3635896" y="1844824"/>
            <a:ext cx="0" cy="144016"/>
          </a:xfrm>
          <a:prstGeom prst="line">
            <a:avLst/>
          </a:prstGeom>
        </p:spPr>
        <p:style>
          <a:lnRef idx="1">
            <a:schemeClr val="dk1"/>
          </a:lnRef>
          <a:fillRef idx="0">
            <a:schemeClr val="dk1"/>
          </a:fillRef>
          <a:effectRef idx="0">
            <a:schemeClr val="dk1"/>
          </a:effectRef>
          <a:fontRef idx="minor">
            <a:schemeClr val="tx1"/>
          </a:fontRef>
        </p:style>
      </p:cxnSp>
      <p:cxnSp>
        <p:nvCxnSpPr>
          <p:cNvPr id="82" name="Düz Bağlayıcı 81"/>
          <p:cNvCxnSpPr>
            <a:endCxn id="39" idx="0"/>
          </p:cNvCxnSpPr>
          <p:nvPr/>
        </p:nvCxnSpPr>
        <p:spPr>
          <a:xfrm>
            <a:off x="4957192" y="1844824"/>
            <a:ext cx="0" cy="152366"/>
          </a:xfrm>
          <a:prstGeom prst="line">
            <a:avLst/>
          </a:prstGeom>
        </p:spPr>
        <p:style>
          <a:lnRef idx="1">
            <a:schemeClr val="dk1"/>
          </a:lnRef>
          <a:fillRef idx="0">
            <a:schemeClr val="dk1"/>
          </a:fillRef>
          <a:effectRef idx="0">
            <a:schemeClr val="dk1"/>
          </a:effectRef>
          <a:fontRef idx="minor">
            <a:schemeClr val="tx1"/>
          </a:fontRef>
        </p:style>
      </p:cxnSp>
      <p:cxnSp>
        <p:nvCxnSpPr>
          <p:cNvPr id="86" name="Düz Bağlayıcı 85"/>
          <p:cNvCxnSpPr>
            <a:endCxn id="40" idx="0"/>
          </p:cNvCxnSpPr>
          <p:nvPr/>
        </p:nvCxnSpPr>
        <p:spPr>
          <a:xfrm>
            <a:off x="6534922" y="1844824"/>
            <a:ext cx="1" cy="144016"/>
          </a:xfrm>
          <a:prstGeom prst="line">
            <a:avLst/>
          </a:prstGeom>
        </p:spPr>
        <p:style>
          <a:lnRef idx="1">
            <a:schemeClr val="dk1"/>
          </a:lnRef>
          <a:fillRef idx="0">
            <a:schemeClr val="dk1"/>
          </a:fillRef>
          <a:effectRef idx="0">
            <a:schemeClr val="dk1"/>
          </a:effectRef>
          <a:fontRef idx="minor">
            <a:schemeClr val="tx1"/>
          </a:fontRef>
        </p:style>
      </p:cxnSp>
      <p:cxnSp>
        <p:nvCxnSpPr>
          <p:cNvPr id="90" name="Düz Bağlayıcı 89"/>
          <p:cNvCxnSpPr>
            <a:endCxn id="41" idx="0"/>
          </p:cNvCxnSpPr>
          <p:nvPr/>
        </p:nvCxnSpPr>
        <p:spPr>
          <a:xfrm>
            <a:off x="8053536" y="1844824"/>
            <a:ext cx="0" cy="14401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12566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a:bodyPr>
          <a:lstStyle/>
          <a:p>
            <a:pPr algn="ctr"/>
            <a:r>
              <a:rPr lang="tr-TR" sz="4000" dirty="0"/>
              <a:t>Daire Başkanlığımızın Temel Görevleri</a:t>
            </a:r>
          </a:p>
        </p:txBody>
      </p:sp>
      <p:sp>
        <p:nvSpPr>
          <p:cNvPr id="3" name="İçerik Yer Tutucusu 2"/>
          <p:cNvSpPr>
            <a:spLocks noGrp="1"/>
          </p:cNvSpPr>
          <p:nvPr>
            <p:ph idx="1"/>
          </p:nvPr>
        </p:nvSpPr>
        <p:spPr>
          <a:xfrm>
            <a:off x="457200" y="1628800"/>
            <a:ext cx="8229600" cy="4695800"/>
          </a:xfrm>
        </p:spPr>
        <p:txBody>
          <a:bodyPr/>
          <a:lstStyle/>
          <a:p>
            <a:pPr marL="0" indent="0">
              <a:buNone/>
            </a:pPr>
            <a:r>
              <a:rPr lang="tr-TR" dirty="0"/>
              <a:t>.</a:t>
            </a:r>
          </a:p>
        </p:txBody>
      </p:sp>
      <p:sp>
        <p:nvSpPr>
          <p:cNvPr id="4" name="Yuvarlatılmış Dikdörtgen 3"/>
          <p:cNvSpPr/>
          <p:nvPr/>
        </p:nvSpPr>
        <p:spPr>
          <a:xfrm>
            <a:off x="467544" y="1628800"/>
            <a:ext cx="3960440" cy="115212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b="1"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Maaş İşlemleri</a:t>
            </a:r>
          </a:p>
          <a:p>
            <a:pPr algn="ctr"/>
            <a:r>
              <a:rPr lang="tr-TR" dirty="0">
                <a:solidFill>
                  <a:schemeClr val="tx1"/>
                </a:solidFill>
              </a:rPr>
              <a:t>Her ayın 15’ ine kadar memur maaşlarını hazırlanır ve ödeme birimine gönderilir.</a:t>
            </a:r>
          </a:p>
        </p:txBody>
      </p:sp>
      <p:sp>
        <p:nvSpPr>
          <p:cNvPr id="5" name="Yuvarlatılmış Dikdörtgen 4"/>
          <p:cNvSpPr/>
          <p:nvPr/>
        </p:nvSpPr>
        <p:spPr>
          <a:xfrm>
            <a:off x="4722736" y="1628800"/>
            <a:ext cx="3809703" cy="1152128"/>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b="1" dirty="0" err="1">
                <a:ln w="12700">
                  <a:solidFill>
                    <a:schemeClr val="tx1"/>
                  </a:solidFill>
                  <a:prstDash val="solid"/>
                </a:ln>
                <a:solidFill>
                  <a:schemeClr val="tx1"/>
                </a:solidFill>
                <a:effectLst>
                  <a:outerShdw blurRad="41275" dist="20320" dir="1800000" algn="tl" rotWithShape="0">
                    <a:srgbClr val="000000">
                      <a:alpha val="40000"/>
                    </a:srgbClr>
                  </a:outerShdw>
                </a:effectLst>
              </a:rPr>
              <a:t>Satınalma</a:t>
            </a:r>
            <a:r>
              <a:rPr lang="tr-TR" b="1" dirty="0">
                <a:ln w="12700">
                  <a:solidFill>
                    <a:schemeClr val="tx1"/>
                  </a:solidFill>
                  <a:prstDash val="solid"/>
                </a:ln>
                <a:solidFill>
                  <a:schemeClr val="tx1"/>
                </a:solidFill>
                <a:effectLst>
                  <a:outerShdw blurRad="41275" dist="20320" dir="1800000" algn="tl" rotWithShape="0">
                    <a:srgbClr val="000000">
                      <a:alpha val="40000"/>
                    </a:srgbClr>
                  </a:outerShdw>
                </a:effectLst>
              </a:rPr>
              <a:t> İşlemleri</a:t>
            </a:r>
          </a:p>
          <a:p>
            <a:pPr algn="ctr"/>
            <a:r>
              <a:rPr lang="tr-TR" sz="1400" dirty="0">
                <a:solidFill>
                  <a:schemeClr val="tx1"/>
                </a:solidFill>
              </a:rPr>
              <a:t>Üniversitemiz tüm birimlerin ihtiyaçları doğrultusunda DMO, Doğrudan Temin ve İhale </a:t>
            </a:r>
            <a:r>
              <a:rPr lang="tr-TR" sz="1400" dirty="0" err="1">
                <a:solidFill>
                  <a:schemeClr val="tx1"/>
                </a:solidFill>
              </a:rPr>
              <a:t>Usülleri</a:t>
            </a:r>
            <a:r>
              <a:rPr lang="tr-TR" sz="1400" dirty="0">
                <a:solidFill>
                  <a:schemeClr val="tx1"/>
                </a:solidFill>
              </a:rPr>
              <a:t> ile ihtiyaçları karşılar.</a:t>
            </a:r>
          </a:p>
        </p:txBody>
      </p:sp>
      <p:sp>
        <p:nvSpPr>
          <p:cNvPr id="6" name="Yuvarlatılmış Dikdörtgen 5"/>
          <p:cNvSpPr/>
          <p:nvPr/>
        </p:nvSpPr>
        <p:spPr>
          <a:xfrm>
            <a:off x="467544" y="2924944"/>
            <a:ext cx="3960440" cy="120243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b="1" dirty="0">
                <a:solidFill>
                  <a:schemeClr val="tx1"/>
                </a:solidFill>
                <a:effectLst>
                  <a:outerShdw blurRad="38100" dist="38100" dir="2700000" algn="tl">
                    <a:srgbClr val="000000">
                      <a:alpha val="43137"/>
                    </a:srgbClr>
                  </a:outerShdw>
                </a:effectLst>
              </a:rPr>
              <a:t>Ayniyat İşlemleri</a:t>
            </a:r>
          </a:p>
          <a:p>
            <a:pPr algn="ctr"/>
            <a:r>
              <a:rPr lang="tr-TR" dirty="0">
                <a:solidFill>
                  <a:schemeClr val="tx1"/>
                </a:solidFill>
              </a:rPr>
              <a:t>Satın alınan ürünlerin kayıtlarını tutarak birimlerin ihtiyaçlarına göre dağıtım yapar. </a:t>
            </a:r>
          </a:p>
        </p:txBody>
      </p:sp>
      <p:sp>
        <p:nvSpPr>
          <p:cNvPr id="7" name="Yuvarlatılmış Dikdörtgen 6"/>
          <p:cNvSpPr/>
          <p:nvPr/>
        </p:nvSpPr>
        <p:spPr>
          <a:xfrm>
            <a:off x="4722737" y="2924944"/>
            <a:ext cx="3816424" cy="120243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b="1" dirty="0">
                <a:solidFill>
                  <a:schemeClr val="tx1"/>
                </a:solidFill>
                <a:effectLst>
                  <a:outerShdw blurRad="38100" dist="38100" dir="2700000" algn="tl">
                    <a:srgbClr val="000000">
                      <a:alpha val="43137"/>
                    </a:srgbClr>
                  </a:outerShdw>
                </a:effectLst>
              </a:rPr>
              <a:t>Gelir Tahakkuk İşlemleri</a:t>
            </a:r>
          </a:p>
          <a:p>
            <a:pPr algn="ctr"/>
            <a:r>
              <a:rPr lang="tr-TR" dirty="0">
                <a:solidFill>
                  <a:schemeClr val="tx1"/>
                </a:solidFill>
              </a:rPr>
              <a:t>Üniversitemize ait taşınmazların kiralanması ve diğer gelir getirici işlemleri yapar.</a:t>
            </a:r>
          </a:p>
        </p:txBody>
      </p:sp>
      <p:sp>
        <p:nvSpPr>
          <p:cNvPr id="8" name="Yuvarlatılmış Dikdörtgen 7"/>
          <p:cNvSpPr/>
          <p:nvPr/>
        </p:nvSpPr>
        <p:spPr>
          <a:xfrm>
            <a:off x="467544" y="4293096"/>
            <a:ext cx="3960440" cy="122413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b="1" dirty="0">
                <a:solidFill>
                  <a:schemeClr val="tx1"/>
                </a:solidFill>
                <a:effectLst>
                  <a:outerShdw blurRad="38100" dist="38100" dir="2700000" algn="tl">
                    <a:srgbClr val="000000">
                      <a:alpha val="43137"/>
                    </a:srgbClr>
                  </a:outerShdw>
                </a:effectLst>
              </a:rPr>
              <a:t>Destek Hizmetleri İşlemleri</a:t>
            </a:r>
          </a:p>
          <a:p>
            <a:pPr algn="ctr"/>
            <a:r>
              <a:rPr lang="tr-TR" dirty="0">
                <a:solidFill>
                  <a:schemeClr val="tx1"/>
                </a:solidFill>
              </a:rPr>
              <a:t>Üniversitemiz Sürekli İşçilere ait maaş, özlük işleri, puantaj, görevlendirme vb. işlemleri yapar. </a:t>
            </a:r>
          </a:p>
        </p:txBody>
      </p:sp>
      <p:sp>
        <p:nvSpPr>
          <p:cNvPr id="9" name="Yuvarlatılmış Dikdörtgen 8"/>
          <p:cNvSpPr/>
          <p:nvPr/>
        </p:nvSpPr>
        <p:spPr>
          <a:xfrm>
            <a:off x="4722738" y="4293096"/>
            <a:ext cx="3809702" cy="122413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b="1" dirty="0">
                <a:solidFill>
                  <a:schemeClr val="tx1"/>
                </a:solidFill>
                <a:effectLst>
                  <a:outerShdw blurRad="38100" dist="38100" dir="2700000" algn="tl">
                    <a:srgbClr val="000000">
                      <a:alpha val="43137"/>
                    </a:srgbClr>
                  </a:outerShdw>
                </a:effectLst>
              </a:rPr>
              <a:t>Sivil Savunma İşlemleri</a:t>
            </a:r>
          </a:p>
          <a:p>
            <a:pPr algn="ctr"/>
            <a:r>
              <a:rPr lang="tr-TR" dirty="0">
                <a:solidFill>
                  <a:schemeClr val="tx1"/>
                </a:solidFill>
              </a:rPr>
              <a:t>Üniversitemiz Sivil Savunma Planı hazırlar ve tatbikatları organize eder.</a:t>
            </a:r>
          </a:p>
        </p:txBody>
      </p:sp>
    </p:spTree>
    <p:extLst>
      <p:ext uri="{BB962C8B-B14F-4D97-AF65-F5344CB8AC3E}">
        <p14:creationId xmlns:p14="http://schemas.microsoft.com/office/powerpoint/2010/main" val="667712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24712"/>
          </a:xfrm>
        </p:spPr>
        <p:txBody>
          <a:bodyPr>
            <a:normAutofit fontScale="90000"/>
          </a:bodyPr>
          <a:lstStyle/>
          <a:p>
            <a:r>
              <a:rPr lang="tr-TR" sz="3600" dirty="0"/>
              <a:t>Dairemizce Yenilik/İyileştirme Çalışmaları Kapsamında Yapılan İşlemler</a:t>
            </a:r>
          </a:p>
        </p:txBody>
      </p:sp>
      <p:sp>
        <p:nvSpPr>
          <p:cNvPr id="3" name="İçerik Yer Tutucusu 2"/>
          <p:cNvSpPr>
            <a:spLocks noGrp="1"/>
          </p:cNvSpPr>
          <p:nvPr>
            <p:ph idx="1"/>
          </p:nvPr>
        </p:nvSpPr>
        <p:spPr>
          <a:xfrm>
            <a:off x="457200" y="1628800"/>
            <a:ext cx="8229600" cy="4695800"/>
          </a:xfrm>
        </p:spPr>
        <p:txBody>
          <a:bodyPr/>
          <a:lstStyle/>
          <a:p>
            <a:pPr marL="0" indent="0">
              <a:buNone/>
            </a:pPr>
            <a:r>
              <a:rPr lang="tr-TR" dirty="0"/>
              <a:t>              .</a:t>
            </a:r>
          </a:p>
        </p:txBody>
      </p:sp>
      <p:sp>
        <p:nvSpPr>
          <p:cNvPr id="4" name="Oval 3"/>
          <p:cNvSpPr/>
          <p:nvPr/>
        </p:nvSpPr>
        <p:spPr>
          <a:xfrm>
            <a:off x="755576" y="1700808"/>
            <a:ext cx="3456384" cy="1296144"/>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Tasarruf Tedbirleri ile kaldırılan Personel servisleri yeniden hizmet vermeye başlamış ve yeni yerleşim yerlerine duraklar eklenerek iyileştirmeler yapılmıştır.</a:t>
            </a:r>
          </a:p>
        </p:txBody>
      </p:sp>
      <p:sp>
        <p:nvSpPr>
          <p:cNvPr id="5" name="Oval 4"/>
          <p:cNvSpPr/>
          <p:nvPr/>
        </p:nvSpPr>
        <p:spPr>
          <a:xfrm>
            <a:off x="4716016" y="1700808"/>
            <a:ext cx="3384376" cy="1296144"/>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Engelli personelimiz düşünülerek kendilerine en yakın duraklardan servis hizmeti sağlanmakta ve ihtiyaçlarına öncelik verilmektedir.</a:t>
            </a:r>
            <a:endParaRPr lang="tr-TR" dirty="0"/>
          </a:p>
        </p:txBody>
      </p:sp>
      <p:sp>
        <p:nvSpPr>
          <p:cNvPr id="6" name="Oval 5"/>
          <p:cNvSpPr/>
          <p:nvPr/>
        </p:nvSpPr>
        <p:spPr>
          <a:xfrm>
            <a:off x="683568" y="4509120"/>
            <a:ext cx="3456384" cy="1368152"/>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Öğrenci ile Personelimizin sosyalleşmeleri ve ihtiyaçları doğrultusunda kantin, kafe, restoran vb. hizmetler arttırılmıştır.</a:t>
            </a:r>
          </a:p>
        </p:txBody>
      </p:sp>
      <p:sp>
        <p:nvSpPr>
          <p:cNvPr id="7" name="Oval 6"/>
          <p:cNvSpPr/>
          <p:nvPr/>
        </p:nvSpPr>
        <p:spPr>
          <a:xfrm>
            <a:off x="4951067" y="4509120"/>
            <a:ext cx="3384376" cy="1368152"/>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Üniversitemiz personeline ekonomik iyileştirme sağlamak amacıyla promosyon ihalesi yapılmıştır.</a:t>
            </a:r>
          </a:p>
        </p:txBody>
      </p:sp>
      <p:sp>
        <p:nvSpPr>
          <p:cNvPr id="8" name="Oval 7"/>
          <p:cNvSpPr/>
          <p:nvPr/>
        </p:nvSpPr>
        <p:spPr>
          <a:xfrm>
            <a:off x="2555776" y="3068960"/>
            <a:ext cx="3672408" cy="1368152"/>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Üniversitemiz birimlerinin temizlik hizmeti yapılırken geri dönüşüme kazandırılması gereken malzemeler geri dönüşüme kazandırılmıştır.</a:t>
            </a:r>
          </a:p>
        </p:txBody>
      </p:sp>
    </p:spTree>
    <p:extLst>
      <p:ext uri="{BB962C8B-B14F-4D97-AF65-F5344CB8AC3E}">
        <p14:creationId xmlns:p14="http://schemas.microsoft.com/office/powerpoint/2010/main" val="1119050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96720"/>
          </a:xfrm>
        </p:spPr>
        <p:txBody>
          <a:bodyPr>
            <a:noAutofit/>
          </a:bodyPr>
          <a:lstStyle/>
          <a:p>
            <a:r>
              <a:rPr lang="tr-TR" sz="3200" dirty="0"/>
              <a:t>Dairemizce Yenilik/İyileştirme Çalışmaları Kapsamında Yapılan İşlemler</a:t>
            </a:r>
          </a:p>
        </p:txBody>
      </p:sp>
      <p:sp>
        <p:nvSpPr>
          <p:cNvPr id="3" name="İçerik Yer Tutucusu 2"/>
          <p:cNvSpPr>
            <a:spLocks noGrp="1"/>
          </p:cNvSpPr>
          <p:nvPr>
            <p:ph idx="1"/>
          </p:nvPr>
        </p:nvSpPr>
        <p:spPr>
          <a:xfrm>
            <a:off x="457200" y="1700808"/>
            <a:ext cx="8229600" cy="4623792"/>
          </a:xfrm>
        </p:spPr>
        <p:txBody>
          <a:bodyPr/>
          <a:lstStyle/>
          <a:p>
            <a:pPr marL="0" indent="0">
              <a:buNone/>
            </a:pPr>
            <a:r>
              <a:rPr lang="tr-TR" dirty="0"/>
              <a:t>                         .</a:t>
            </a:r>
          </a:p>
        </p:txBody>
      </p:sp>
      <p:sp>
        <p:nvSpPr>
          <p:cNvPr id="4" name="Oval 3"/>
          <p:cNvSpPr/>
          <p:nvPr/>
        </p:nvSpPr>
        <p:spPr>
          <a:xfrm>
            <a:off x="755576" y="1844824"/>
            <a:ext cx="3240360" cy="1152128"/>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Üniversitemiz Enerji Koordinatörlüğünün enerji verimliliğine ilişkin çalışmalarına Dairemizce destek verilmiştir.</a:t>
            </a:r>
          </a:p>
        </p:txBody>
      </p:sp>
      <p:sp>
        <p:nvSpPr>
          <p:cNvPr id="5" name="Oval 4"/>
          <p:cNvSpPr/>
          <p:nvPr/>
        </p:nvSpPr>
        <p:spPr>
          <a:xfrm>
            <a:off x="5004048" y="1844824"/>
            <a:ext cx="3312368" cy="1152128"/>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İş sağlığı ve güvenliği kapsamında mal ve hizmet alımları, tatbikatlar Dairemizce arttırılarak devam etmektedir.</a:t>
            </a:r>
          </a:p>
        </p:txBody>
      </p:sp>
      <p:sp>
        <p:nvSpPr>
          <p:cNvPr id="6" name="Oval 5"/>
          <p:cNvSpPr/>
          <p:nvPr/>
        </p:nvSpPr>
        <p:spPr>
          <a:xfrm>
            <a:off x="755576" y="4581128"/>
            <a:ext cx="3240360" cy="1368152"/>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Doğrudan Temin alımları EKAP’ </a:t>
            </a:r>
            <a:r>
              <a:rPr lang="tr-TR" sz="1200" dirty="0" err="1"/>
              <a:t>ın</a:t>
            </a:r>
            <a:r>
              <a:rPr lang="tr-TR" sz="1200" dirty="0"/>
              <a:t> yanı sıra web sayfamızdan da şeffaf ve rekabete açık olarak yayınlanmaktadır. </a:t>
            </a:r>
          </a:p>
        </p:txBody>
      </p:sp>
      <p:sp>
        <p:nvSpPr>
          <p:cNvPr id="7" name="Oval 6"/>
          <p:cNvSpPr/>
          <p:nvPr/>
        </p:nvSpPr>
        <p:spPr>
          <a:xfrm>
            <a:off x="4932040" y="4581128"/>
            <a:ext cx="3312368" cy="1512168"/>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000" dirty="0"/>
              <a:t>Eğitim-öğretim hizmetlerine önemli ölçüde katkıda bulunulmuştur. 2 adet Bilgisayar laboratuvarı kurulmuş, Hayvan Hastanesinin ihtiyaçları büyük ölçüde karşılanmış, Fizyoterapi ve Rehabilitasyon Bölümünün ihtiyaçları giderilmiştir</a:t>
            </a:r>
            <a:r>
              <a:rPr lang="tr-TR" dirty="0"/>
              <a:t>.</a:t>
            </a:r>
          </a:p>
        </p:txBody>
      </p:sp>
      <p:sp>
        <p:nvSpPr>
          <p:cNvPr id="8" name="Oval 7"/>
          <p:cNvSpPr/>
          <p:nvPr/>
        </p:nvSpPr>
        <p:spPr>
          <a:xfrm>
            <a:off x="2483768" y="2996952"/>
            <a:ext cx="4104456" cy="1584176"/>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Laboratuvar cihazlarının bakım onarımları yapılmış, diğer bakım onarımlar, temizlik, ulaşım, kalite süreçleri, veri destekleri, 2026 yılı birimlerimizin ihtiyaçlarını karşılamaya yönelik bütçe taleplerimiz ilgili Bakanlığa iletilmiştir</a:t>
            </a:r>
            <a:r>
              <a:rPr lang="tr-TR" dirty="0"/>
              <a:t>.  </a:t>
            </a:r>
          </a:p>
        </p:txBody>
      </p:sp>
    </p:spTree>
    <p:extLst>
      <p:ext uri="{BB962C8B-B14F-4D97-AF65-F5344CB8AC3E}">
        <p14:creationId xmlns:p14="http://schemas.microsoft.com/office/powerpoint/2010/main" val="3177616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24712"/>
          </a:xfrm>
        </p:spPr>
        <p:txBody>
          <a:bodyPr>
            <a:normAutofit fontScale="90000"/>
          </a:bodyPr>
          <a:lstStyle/>
          <a:p>
            <a:r>
              <a:rPr lang="tr-TR" sz="3200" dirty="0"/>
              <a:t>Dairemizce Yenilik/İyileştirme Çalışmaları Kapsamında Yapılan İşlemler</a:t>
            </a:r>
          </a:p>
        </p:txBody>
      </p:sp>
      <p:sp>
        <p:nvSpPr>
          <p:cNvPr id="3" name="İçerik Yer Tutucusu 2"/>
          <p:cNvSpPr>
            <a:spLocks noGrp="1"/>
          </p:cNvSpPr>
          <p:nvPr>
            <p:ph idx="1"/>
          </p:nvPr>
        </p:nvSpPr>
        <p:spPr>
          <a:xfrm>
            <a:off x="457200" y="1700808"/>
            <a:ext cx="8229600" cy="4623792"/>
          </a:xfrm>
        </p:spPr>
        <p:txBody>
          <a:bodyPr/>
          <a:lstStyle/>
          <a:p>
            <a:pPr marL="0" indent="0">
              <a:buNone/>
            </a:pPr>
            <a:r>
              <a:rPr lang="tr-TR" dirty="0"/>
              <a:t>            .</a:t>
            </a:r>
          </a:p>
        </p:txBody>
      </p:sp>
      <p:sp>
        <p:nvSpPr>
          <p:cNvPr id="4" name="Oval 3"/>
          <p:cNvSpPr/>
          <p:nvPr/>
        </p:nvSpPr>
        <p:spPr>
          <a:xfrm>
            <a:off x="755576" y="1844824"/>
            <a:ext cx="3600400" cy="1656184"/>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Üniversitemiz kampüs içi ve birimlerin yönlendirme tabelalarının yenilenmesi, erişilebilirlik hizmetlerinin iyileştirilmesi yapılmıştır. </a:t>
            </a:r>
          </a:p>
        </p:txBody>
      </p:sp>
      <p:sp>
        <p:nvSpPr>
          <p:cNvPr id="5" name="Oval 4"/>
          <p:cNvSpPr/>
          <p:nvPr/>
        </p:nvSpPr>
        <p:spPr>
          <a:xfrm>
            <a:off x="4716016" y="1844824"/>
            <a:ext cx="3528392" cy="1656184"/>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İç denetim bulgularına yönelik düzenli olarak birim içi iyileştirme toplantıları yapılmaktadır.</a:t>
            </a:r>
          </a:p>
        </p:txBody>
      </p:sp>
      <p:sp>
        <p:nvSpPr>
          <p:cNvPr id="7" name="Oval 6"/>
          <p:cNvSpPr/>
          <p:nvPr/>
        </p:nvSpPr>
        <p:spPr>
          <a:xfrm>
            <a:off x="755576" y="4293096"/>
            <a:ext cx="3384376" cy="1584176"/>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Cumhurbaşkanımızın ilan ettiği 2025 Aile Yılı kapsamında birimlerimizde bebek bakım odaları kurulmuştur.</a:t>
            </a:r>
          </a:p>
        </p:txBody>
      </p:sp>
      <p:sp>
        <p:nvSpPr>
          <p:cNvPr id="10" name="Oval 9"/>
          <p:cNvSpPr/>
          <p:nvPr/>
        </p:nvSpPr>
        <p:spPr>
          <a:xfrm>
            <a:off x="4716016" y="4293096"/>
            <a:ext cx="3528392" cy="1584176"/>
          </a:xfrm>
          <a:prstGeom prst="ellipse">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b="100000"/>
            </a:path>
            <a:tileRect t="-100000" r="-100000"/>
          </a:gradFill>
        </p:spPr>
        <p:style>
          <a:lnRef idx="2">
            <a:schemeClr val="dk1"/>
          </a:lnRef>
          <a:fillRef idx="1">
            <a:schemeClr val="lt1"/>
          </a:fillRef>
          <a:effectRef idx="0">
            <a:schemeClr val="dk1"/>
          </a:effectRef>
          <a:fontRef idx="minor">
            <a:schemeClr val="dk1"/>
          </a:fontRef>
        </p:style>
        <p:txBody>
          <a:bodyPr rtlCol="0" anchor="ctr"/>
          <a:lstStyle/>
          <a:p>
            <a:pPr algn="ctr"/>
            <a:r>
              <a:rPr lang="tr-TR" sz="1200" dirty="0"/>
              <a:t>İlimizde yaşanan depremler sonrası kampüsümüze Afet ve Acil Durum Yönetim Başkanlığından deprem konteynırları istenmiştir.  </a:t>
            </a:r>
          </a:p>
        </p:txBody>
      </p:sp>
    </p:spTree>
    <p:extLst>
      <p:ext uri="{BB962C8B-B14F-4D97-AF65-F5344CB8AC3E}">
        <p14:creationId xmlns:p14="http://schemas.microsoft.com/office/powerpoint/2010/main" val="637322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36680"/>
          </a:xfrm>
        </p:spPr>
        <p:txBody>
          <a:bodyPr>
            <a:normAutofit fontScale="90000"/>
          </a:bodyPr>
          <a:lstStyle/>
          <a:p>
            <a:r>
              <a:rPr lang="tr-TR" sz="4400" dirty="0"/>
              <a:t>Yapılması Planlananlar</a:t>
            </a:r>
          </a:p>
        </p:txBody>
      </p:sp>
      <p:sp>
        <p:nvSpPr>
          <p:cNvPr id="3" name="İçerik Yer Tutucusu 2"/>
          <p:cNvSpPr>
            <a:spLocks noGrp="1"/>
          </p:cNvSpPr>
          <p:nvPr>
            <p:ph idx="1"/>
          </p:nvPr>
        </p:nvSpPr>
        <p:spPr>
          <a:xfrm>
            <a:off x="457200" y="1268760"/>
            <a:ext cx="8229600" cy="5055840"/>
          </a:xfrm>
        </p:spPr>
        <p:txBody>
          <a:bodyPr>
            <a:normAutofit fontScale="85000" lnSpcReduction="10000"/>
          </a:bodyPr>
          <a:lstStyle/>
          <a:p>
            <a:pPr marL="0" indent="0">
              <a:buNone/>
            </a:pPr>
            <a:r>
              <a:rPr lang="tr-TR" sz="2000" dirty="0"/>
              <a:t>-Başkanlığımız kamu kaynaklarını etkili, ekonomik ve verimli bir şekilde kullanarak Kurumumuz ihtiyaçlarını karşılamaya,</a:t>
            </a:r>
          </a:p>
          <a:p>
            <a:pPr marL="0" indent="0">
              <a:buNone/>
            </a:pPr>
            <a:r>
              <a:rPr lang="tr-TR" sz="2000" dirty="0"/>
              <a:t>-Üniversitenin stratejik planı ile uyumlu yıllık mali ve idari süreç hedefleri oluşturmaya,</a:t>
            </a:r>
          </a:p>
          <a:p>
            <a:pPr marL="0" indent="0">
              <a:buNone/>
            </a:pPr>
            <a:r>
              <a:rPr lang="tr-TR" sz="2000" dirty="0"/>
              <a:t>-Şeffaf mali yönetim ile Kurum içi ve Kurum dışı güveni güçlendirmeye,</a:t>
            </a:r>
          </a:p>
          <a:p>
            <a:pPr marL="0" indent="0">
              <a:buNone/>
            </a:pPr>
            <a:r>
              <a:rPr lang="tr-TR" sz="2000" dirty="0"/>
              <a:t>-Akademik ve idari birimlere sunulan hizmetlerin kalitesini arttırmaya,</a:t>
            </a:r>
          </a:p>
          <a:p>
            <a:pPr marL="0" indent="0">
              <a:buNone/>
            </a:pPr>
            <a:r>
              <a:rPr lang="tr-TR" sz="2000" dirty="0"/>
              <a:t>-Geri bildirim mekanizmaları ile süreçleri sürekli değerlendirerek gerekli iyileştirmeleri yapmaya</a:t>
            </a:r>
          </a:p>
          <a:p>
            <a:pPr marL="0" indent="0">
              <a:buNone/>
            </a:pPr>
            <a:r>
              <a:rPr lang="tr-TR" sz="2000" dirty="0"/>
              <a:t>-Faaliyetlerimizi yasal mevzuat ve kalite standartlarına uygun olarak yürüterek Kurumsal güvenirliliği daha da pekiştirmeye,</a:t>
            </a:r>
          </a:p>
          <a:p>
            <a:pPr marL="0" indent="0">
              <a:buNone/>
            </a:pPr>
            <a:r>
              <a:rPr lang="tr-TR" sz="2000" dirty="0"/>
              <a:t>-Dijitalleşme vizyonuna katkı sağlayacak otomasyon programlarını kullanmaya,</a:t>
            </a:r>
          </a:p>
          <a:p>
            <a:pPr marL="0" indent="0">
              <a:buNone/>
            </a:pPr>
            <a:r>
              <a:rPr lang="tr-TR" sz="2000" dirty="0"/>
              <a:t>-Birim içi süreçleri kalite yönetimi sistemi ile uyumlu hale getirmeye,</a:t>
            </a:r>
          </a:p>
          <a:p>
            <a:pPr marL="0" indent="0">
              <a:buNone/>
            </a:pPr>
            <a:r>
              <a:rPr lang="tr-TR" sz="2000" dirty="0"/>
              <a:t>-Harcama birimlerinin talep tahsis gerçekleşme süreçlerini hızlandırmaya,</a:t>
            </a:r>
          </a:p>
          <a:p>
            <a:pPr marL="0" indent="0">
              <a:buNone/>
            </a:pPr>
            <a:r>
              <a:rPr lang="tr-TR" sz="2000" dirty="0"/>
              <a:t>-İç ve dış denetimlerden gelen bulguları azaltmak için düzeltici faaliyetler planlamaya,</a:t>
            </a:r>
          </a:p>
          <a:p>
            <a:pPr marL="0" indent="0">
              <a:buNone/>
            </a:pPr>
            <a:r>
              <a:rPr lang="tr-TR" sz="2000" dirty="0"/>
              <a:t>-Kaynak kullanımında tasarruf sağlayacak modeller geliştirmeye, (enerji, ihale, kırtasiye vb.)</a:t>
            </a:r>
          </a:p>
          <a:p>
            <a:pPr marL="0" indent="0">
              <a:buNone/>
            </a:pPr>
            <a:r>
              <a:rPr lang="tr-TR" sz="2000" dirty="0"/>
              <a:t>Devam edecektir.</a:t>
            </a:r>
          </a:p>
          <a:p>
            <a:pPr marL="0" indent="0">
              <a:buNone/>
            </a:pPr>
            <a:endParaRPr lang="tr-TR" sz="2000" dirty="0"/>
          </a:p>
        </p:txBody>
      </p:sp>
    </p:spTree>
    <p:extLst>
      <p:ext uri="{BB962C8B-B14F-4D97-AF65-F5344CB8AC3E}">
        <p14:creationId xmlns:p14="http://schemas.microsoft.com/office/powerpoint/2010/main" val="33188953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468</TotalTime>
  <Words>685</Words>
  <Application>Microsoft Office PowerPoint</Application>
  <PresentationFormat>Ekran Gösterisi (4:3)</PresentationFormat>
  <Paragraphs>97</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Akış</vt:lpstr>
      <vt:lpstr>İdari ve Mali İşler Daire Başkanlığı</vt:lpstr>
      <vt:lpstr>ANA BAŞLIKLAR</vt:lpstr>
      <vt:lpstr>İdari ve Mali İşler Daire Başkanlığı</vt:lpstr>
      <vt:lpstr>Organizasyon Şeması</vt:lpstr>
      <vt:lpstr>Daire Başkanlığımızın Temel Görevleri</vt:lpstr>
      <vt:lpstr>Dairemizce Yenilik/İyileştirme Çalışmaları Kapsamında Yapılan İşlemler</vt:lpstr>
      <vt:lpstr>Dairemizce Yenilik/İyileştirme Çalışmaları Kapsamında Yapılan İşlemler</vt:lpstr>
      <vt:lpstr>Dairemizce Yenilik/İyileştirme Çalışmaları Kapsamında Yapılan İşlemler</vt:lpstr>
      <vt:lpstr>Yapılması Planlananlar</vt:lpstr>
      <vt:lpst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İdari ve Mali İşler Daire Başkanlığı</dc:title>
  <dc:creator>SEMACURA</dc:creator>
  <cp:lastModifiedBy>SEMACURA</cp:lastModifiedBy>
  <cp:revision>34</cp:revision>
  <dcterms:created xsi:type="dcterms:W3CDTF">2025-11-21T08:27:02Z</dcterms:created>
  <dcterms:modified xsi:type="dcterms:W3CDTF">2025-11-25T06:34:32Z</dcterms:modified>
</cp:coreProperties>
</file>